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5"/>
  </p:notesMasterIdLst>
  <p:sldIdLst>
    <p:sldId id="256" r:id="rId5"/>
    <p:sldId id="259" r:id="rId6"/>
    <p:sldId id="330" r:id="rId7"/>
    <p:sldId id="331" r:id="rId8"/>
    <p:sldId id="273" r:id="rId9"/>
    <p:sldId id="300" r:id="rId10"/>
    <p:sldId id="271" r:id="rId11"/>
    <p:sldId id="262" r:id="rId12"/>
    <p:sldId id="265" r:id="rId13"/>
    <p:sldId id="274" r:id="rId14"/>
    <p:sldId id="275" r:id="rId15"/>
    <p:sldId id="332" r:id="rId16"/>
    <p:sldId id="267" r:id="rId17"/>
    <p:sldId id="311" r:id="rId18"/>
    <p:sldId id="318" r:id="rId19"/>
    <p:sldId id="310" r:id="rId20"/>
    <p:sldId id="264" r:id="rId21"/>
    <p:sldId id="263" r:id="rId22"/>
    <p:sldId id="284" r:id="rId23"/>
    <p:sldId id="313" r:id="rId24"/>
    <p:sldId id="314" r:id="rId25"/>
    <p:sldId id="288" r:id="rId26"/>
    <p:sldId id="277" r:id="rId27"/>
    <p:sldId id="278" r:id="rId28"/>
    <p:sldId id="289" r:id="rId29"/>
    <p:sldId id="321" r:id="rId30"/>
    <p:sldId id="291" r:id="rId31"/>
    <p:sldId id="325" r:id="rId32"/>
    <p:sldId id="324" r:id="rId33"/>
    <p:sldId id="323" r:id="rId34"/>
    <p:sldId id="297" r:id="rId35"/>
    <p:sldId id="322" r:id="rId36"/>
    <p:sldId id="312" r:id="rId37"/>
    <p:sldId id="309" r:id="rId38"/>
    <p:sldId id="283" r:id="rId39"/>
    <p:sldId id="308" r:id="rId40"/>
    <p:sldId id="307" r:id="rId41"/>
    <p:sldId id="298" r:id="rId42"/>
    <p:sldId id="327" r:id="rId43"/>
    <p:sldId id="328" r:id="rId44"/>
    <p:sldId id="257" r:id="rId45"/>
    <p:sldId id="304" r:id="rId46"/>
    <p:sldId id="269" r:id="rId47"/>
    <p:sldId id="329" r:id="rId48"/>
    <p:sldId id="270" r:id="rId49"/>
    <p:sldId id="333" r:id="rId50"/>
    <p:sldId id="295" r:id="rId51"/>
    <p:sldId id="296" r:id="rId52"/>
    <p:sldId id="293" r:id="rId53"/>
    <p:sldId id="2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65FF0-60A7-4BA8-A8CE-C76F7E341BEB}" v="29" dt="2022-05-24T02:30:43.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EEAC8-1698-4D59-A64B-97A3B2C3CA19}"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3F3DF-1D14-40AB-9F10-C4AC9FF95E39}" type="slidenum">
              <a:rPr lang="en-US" smtClean="0"/>
              <a:t>‹#›</a:t>
            </a:fld>
            <a:endParaRPr lang="en-US"/>
          </a:p>
        </p:txBody>
      </p:sp>
    </p:spTree>
    <p:extLst>
      <p:ext uri="{BB962C8B-B14F-4D97-AF65-F5344CB8AC3E}">
        <p14:creationId xmlns:p14="http://schemas.microsoft.com/office/powerpoint/2010/main" val="32548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3F3DF-1D14-40AB-9F10-C4AC9FF95E39}" type="slidenum">
              <a:rPr lang="en-US" smtClean="0"/>
              <a:t>42</a:t>
            </a:fld>
            <a:endParaRPr lang="en-US"/>
          </a:p>
        </p:txBody>
      </p:sp>
    </p:spTree>
    <p:extLst>
      <p:ext uri="{BB962C8B-B14F-4D97-AF65-F5344CB8AC3E}">
        <p14:creationId xmlns:p14="http://schemas.microsoft.com/office/powerpoint/2010/main" val="3287061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90378354"/>
      </p:ext>
    </p:extLst>
  </p:cSld>
  <p:clrMapOvr>
    <a:masterClrMapping/>
  </p:clrMapOvr>
  <p:transition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847551164"/>
      </p:ext>
    </p:extLst>
  </p:cSld>
  <p:clrMapOvr>
    <a:masterClrMapping/>
  </p:clrMapOvr>
  <p:transition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65947058"/>
      </p:ext>
    </p:extLst>
  </p:cSld>
  <p:clrMapOvr>
    <a:masterClrMapping/>
  </p:clrMapOvr>
  <p:transition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1770463436"/>
      </p:ext>
    </p:extLst>
  </p:cSld>
  <p:clrMapOvr>
    <a:masterClrMapping/>
  </p:clrMapOvr>
  <p:transition advClick="0"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17315334"/>
      </p:ext>
    </p:extLst>
  </p:cSld>
  <p:clrMapOvr>
    <a:masterClrMapping/>
  </p:clrMapOvr>
  <p:transition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181175948"/>
      </p:ext>
    </p:extLst>
  </p:cSld>
  <p:clrMapOvr>
    <a:masterClrMapping/>
  </p:clrMapOvr>
  <p:transition advClick="0"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70166542"/>
      </p:ext>
    </p:extLst>
  </p:cSld>
  <p:clrMapOvr>
    <a:masterClrMapping/>
  </p:clrMapOvr>
  <p:transition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02626068"/>
      </p:ext>
    </p:extLst>
  </p:cSld>
  <p:clrMapOvr>
    <a:masterClrMapping/>
  </p:clrMapOvr>
  <p:transition advClick="0"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29354044"/>
      </p:ext>
    </p:extLst>
  </p:cSld>
  <p:clrMapOvr>
    <a:masterClrMapping/>
  </p:clrMapOvr>
  <p:transition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816594384"/>
      </p:ext>
    </p:extLst>
  </p:cSld>
  <p:clrMapOvr>
    <a:masterClrMapping/>
  </p:clrMapOvr>
  <p:transition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93816116"/>
      </p:ext>
    </p:extLst>
  </p:cSld>
  <p:clrMapOvr>
    <a:masterClrMapping/>
  </p:clrMapOvr>
  <p:transition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77679266"/>
      </p:ext>
    </p:extLst>
  </p:cSld>
  <p:clrMapOvr>
    <a:masterClrMapping/>
  </p:clrMapOvr>
  <p:transition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689914376"/>
      </p:ext>
    </p:extLst>
  </p:cSld>
  <p:clrMapOvr>
    <a:masterClrMapping/>
  </p:clrMapOvr>
  <p:transition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58986810"/>
      </p:ext>
    </p:extLst>
  </p:cSld>
  <p:clrMapOvr>
    <a:masterClrMapping/>
  </p:clrMapOvr>
  <p:transition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01611149"/>
      </p:ext>
    </p:extLst>
  </p:cSld>
  <p:clrMapOvr>
    <a:masterClrMapping/>
  </p:clrMapOvr>
  <p:transition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9/7/2022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34536417"/>
      </p:ext>
    </p:extLst>
  </p:cSld>
  <p:clrMapOvr>
    <a:masterClrMapping/>
  </p:clrMapOvr>
  <p:transition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32965445"/>
      </p:ext>
    </p:extLst>
  </p:cSld>
  <p:clrMapOvr>
    <a:masterClrMapping/>
  </p:clrMapOvr>
  <p:transition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9/7/2022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14543769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ransition advClick="0" advTm="5000">
    <p:fade/>
  </p:transition>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7374-C9F9-4453-BD67-9D33127662A2}"/>
              </a:ext>
            </a:extLst>
          </p:cNvPr>
          <p:cNvSpPr>
            <a:spLocks noGrp="1"/>
          </p:cNvSpPr>
          <p:nvPr>
            <p:ph type="ctrTitle"/>
          </p:nvPr>
        </p:nvSpPr>
        <p:spPr>
          <a:xfrm>
            <a:off x="4872012" y="1447800"/>
            <a:ext cx="5222325" cy="3329581"/>
          </a:xfrm>
        </p:spPr>
        <p:txBody>
          <a:bodyPr>
            <a:normAutofit/>
          </a:bodyPr>
          <a:lstStyle/>
          <a:p>
            <a:pPr>
              <a:lnSpc>
                <a:spcPct val="90000"/>
              </a:lnSpc>
            </a:pPr>
            <a:r>
              <a:rPr lang="en-US" sz="5600"/>
              <a:t>Annual Awards for </a:t>
            </a:r>
            <a:br>
              <a:rPr lang="en-US" sz="5600"/>
            </a:br>
            <a:r>
              <a:rPr lang="en-US" sz="5600"/>
              <a:t>Excellence in Education</a:t>
            </a:r>
          </a:p>
        </p:txBody>
      </p:sp>
      <p:sp>
        <p:nvSpPr>
          <p:cNvPr id="3" name="Subtitle 2">
            <a:extLst>
              <a:ext uri="{FF2B5EF4-FFF2-40B4-BE49-F238E27FC236}">
                <a16:creationId xmlns:a16="http://schemas.microsoft.com/office/drawing/2014/main" id="{76A5AC19-780D-481D-8CDA-88E4C379CFB6}"/>
              </a:ext>
            </a:extLst>
          </p:cNvPr>
          <p:cNvSpPr>
            <a:spLocks noGrp="1"/>
          </p:cNvSpPr>
          <p:nvPr>
            <p:ph type="subTitle" idx="1"/>
          </p:nvPr>
        </p:nvSpPr>
        <p:spPr>
          <a:xfrm>
            <a:off x="4872012" y="4777380"/>
            <a:ext cx="6532013" cy="861420"/>
          </a:xfrm>
        </p:spPr>
        <p:txBody>
          <a:bodyPr vert="horz" lIns="91440" tIns="45720" rIns="91440" bIns="45720" rtlCol="0" anchor="t">
            <a:noAutofit/>
          </a:bodyPr>
          <a:lstStyle/>
          <a:p>
            <a:pPr>
              <a:lnSpc>
                <a:spcPct val="90000"/>
              </a:lnSpc>
            </a:pPr>
            <a:endParaRPr lang="en-US" dirty="0"/>
          </a:p>
          <a:p>
            <a:pPr>
              <a:lnSpc>
                <a:spcPct val="90000"/>
              </a:lnSpc>
            </a:pPr>
            <a:r>
              <a:rPr lang="en-US" sz="2800" dirty="0">
                <a:solidFill>
                  <a:srgbClr val="92D050"/>
                </a:solidFill>
              </a:rPr>
              <a:t>Tuesday, May 24, 2022</a:t>
            </a:r>
          </a:p>
          <a:p>
            <a:pPr>
              <a:lnSpc>
                <a:spcPct val="90000"/>
              </a:lnSpc>
            </a:pPr>
            <a:r>
              <a:rPr lang="en-US" sz="2800" dirty="0">
                <a:solidFill>
                  <a:srgbClr val="92D050"/>
                </a:solidFill>
              </a:rPr>
              <a:t>www.chesapeakechamber.org</a:t>
            </a:r>
          </a:p>
        </p:txBody>
      </p:sp>
      <p:sp>
        <p:nvSpPr>
          <p:cNvPr id="10" name="Rectangle 9">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4"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A picture containing lotion, food&#10;&#10;Description automatically generated">
            <a:extLst>
              <a:ext uri="{FF2B5EF4-FFF2-40B4-BE49-F238E27FC236}">
                <a16:creationId xmlns:a16="http://schemas.microsoft.com/office/drawing/2014/main" id="{5C3D6684-38DD-4C2E-8284-A8F124049C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240" y="2922893"/>
            <a:ext cx="2936836" cy="1240813"/>
          </a:xfrm>
          <a:prstGeom prst="rect">
            <a:avLst/>
          </a:prstGeom>
          <a:effectLst/>
        </p:spPr>
      </p:pic>
      <p:pic>
        <p:nvPicPr>
          <p:cNvPr id="8" name="incandescent-with-passion_by_ck-martin_Artlist">
            <a:hlinkClick r:id="" action="ppaction://media"/>
            <a:extLst>
              <a:ext uri="{FF2B5EF4-FFF2-40B4-BE49-F238E27FC236}">
                <a16:creationId xmlns:a16="http://schemas.microsoft.com/office/drawing/2014/main" id="{C6317F5A-66A0-01BA-1C06-5F22483111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176" y="90719"/>
            <a:ext cx="487363" cy="487363"/>
          </a:xfrm>
          <a:prstGeom prst="rect">
            <a:avLst/>
          </a:prstGeom>
        </p:spPr>
      </p:pic>
    </p:spTree>
    <p:extLst>
      <p:ext uri="{BB962C8B-B14F-4D97-AF65-F5344CB8AC3E}">
        <p14:creationId xmlns:p14="http://schemas.microsoft.com/office/powerpoint/2010/main" val="1959362235"/>
      </p:ext>
    </p:extLst>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7BAC-F89A-472B-912B-3E18E9064691}"/>
              </a:ext>
            </a:extLst>
          </p:cNvPr>
          <p:cNvSpPr>
            <a:spLocks noGrp="1"/>
          </p:cNvSpPr>
          <p:nvPr>
            <p:ph type="title"/>
          </p:nvPr>
        </p:nvSpPr>
        <p:spPr>
          <a:xfrm>
            <a:off x="648931" y="629266"/>
            <a:ext cx="4166510" cy="1622321"/>
          </a:xfrm>
        </p:spPr>
        <p:txBody>
          <a:bodyPr>
            <a:normAutofit/>
          </a:bodyPr>
          <a:lstStyle/>
          <a:p>
            <a:r>
              <a:rPr lang="en-US" dirty="0"/>
              <a:t>Jason </a:t>
            </a:r>
            <a:r>
              <a:rPr lang="en-US" dirty="0" err="1"/>
              <a:t>Handlir</a:t>
            </a:r>
            <a:endParaRPr lang="en-US" dirty="0"/>
          </a:p>
        </p:txBody>
      </p:sp>
      <p:sp>
        <p:nvSpPr>
          <p:cNvPr id="3" name="Content Placeholder 2">
            <a:extLst>
              <a:ext uri="{FF2B5EF4-FFF2-40B4-BE49-F238E27FC236}">
                <a16:creationId xmlns:a16="http://schemas.microsoft.com/office/drawing/2014/main" id="{C356FEFB-E52E-40CD-86DF-87D69F42DCB9}"/>
              </a:ext>
            </a:extLst>
          </p:cNvPr>
          <p:cNvSpPr>
            <a:spLocks noGrp="1"/>
          </p:cNvSpPr>
          <p:nvPr>
            <p:ph idx="1"/>
          </p:nvPr>
        </p:nvSpPr>
        <p:spPr>
          <a:xfrm>
            <a:off x="648932" y="1816931"/>
            <a:ext cx="4166509" cy="3785419"/>
          </a:xfrm>
        </p:spPr>
        <p:txBody>
          <a:bodyPr vert="horz" lIns="91440" tIns="45720" rIns="91440" bIns="45720" rtlCol="0">
            <a:noAutofit/>
          </a:bodyPr>
          <a:lstStyle/>
          <a:p>
            <a:r>
              <a:rPr lang="en-US" sz="2800" dirty="0"/>
              <a:t>Energetic, Supportive, Dependable</a:t>
            </a:r>
          </a:p>
          <a:p>
            <a:r>
              <a:rPr lang="en-US" sz="2800" dirty="0"/>
              <a:t>Deep Creek Middle School</a:t>
            </a:r>
          </a:p>
          <a:p>
            <a:r>
              <a:rPr lang="en-US" sz="2800" dirty="0"/>
              <a:t>Years Teaching: 17</a:t>
            </a:r>
          </a:p>
          <a:p>
            <a:r>
              <a:rPr lang="en-US" sz="2800" dirty="0"/>
              <a:t>Grade 6 World History</a:t>
            </a:r>
          </a:p>
        </p:txBody>
      </p:sp>
      <p:sp>
        <p:nvSpPr>
          <p:cNvPr id="21"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6A7C17CD-BBD8-40FB-821E-518CD7411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992" y="1495490"/>
            <a:ext cx="5449889" cy="3867016"/>
          </a:xfrm>
          <a:prstGeom prst="rect">
            <a:avLst/>
          </a:prstGeom>
          <a:effectLst/>
        </p:spPr>
      </p:pic>
      <p:sp>
        <p:nvSpPr>
          <p:cNvPr id="27" name="Rectangle 26">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23406691"/>
      </p:ext>
    </p:extLst>
  </p:cSld>
  <p:clrMapOvr>
    <a:masterClrMapping/>
  </p:clrMapOvr>
  <p:transition advClick="0"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D2F4-835E-4D84-84C8-F22EB7BEAE0B}"/>
              </a:ext>
            </a:extLst>
          </p:cNvPr>
          <p:cNvSpPr>
            <a:spLocks noGrp="1"/>
          </p:cNvSpPr>
          <p:nvPr>
            <p:ph type="title"/>
          </p:nvPr>
        </p:nvSpPr>
        <p:spPr>
          <a:xfrm>
            <a:off x="389744" y="629267"/>
            <a:ext cx="6525460" cy="807648"/>
          </a:xfrm>
        </p:spPr>
        <p:txBody>
          <a:bodyPr>
            <a:normAutofit/>
          </a:bodyPr>
          <a:lstStyle/>
          <a:p>
            <a:r>
              <a:rPr lang="en-US" dirty="0"/>
              <a:t>Richard </a:t>
            </a:r>
            <a:r>
              <a:rPr lang="en-US" dirty="0" err="1"/>
              <a:t>Hinal</a:t>
            </a:r>
            <a:endParaRPr lang="en-US" dirty="0"/>
          </a:p>
        </p:txBody>
      </p:sp>
      <p:sp>
        <p:nvSpPr>
          <p:cNvPr id="3" name="Content Placeholder 2">
            <a:extLst>
              <a:ext uri="{FF2B5EF4-FFF2-40B4-BE49-F238E27FC236}">
                <a16:creationId xmlns:a16="http://schemas.microsoft.com/office/drawing/2014/main" id="{6A7ABA90-2A17-4896-9D24-119F9DC8B502}"/>
              </a:ext>
            </a:extLst>
          </p:cNvPr>
          <p:cNvSpPr>
            <a:spLocks noGrp="1"/>
          </p:cNvSpPr>
          <p:nvPr>
            <p:ph idx="1"/>
          </p:nvPr>
        </p:nvSpPr>
        <p:spPr>
          <a:xfrm>
            <a:off x="388079" y="2106930"/>
            <a:ext cx="5616216" cy="3205422"/>
          </a:xfrm>
        </p:spPr>
        <p:txBody>
          <a:bodyPr vert="horz" lIns="91440" tIns="45720" rIns="91440" bIns="45720" rtlCol="0" anchor="t">
            <a:normAutofit/>
          </a:bodyPr>
          <a:lstStyle/>
          <a:p>
            <a:r>
              <a:rPr lang="en-US" sz="2800" dirty="0"/>
              <a:t>Charismatic, Caring, </a:t>
            </a:r>
          </a:p>
          <a:p>
            <a:pPr marL="0" indent="0">
              <a:buNone/>
            </a:pPr>
            <a:r>
              <a:rPr lang="en-US" sz="2800" dirty="0"/>
              <a:t>	Hard-working</a:t>
            </a:r>
          </a:p>
          <a:p>
            <a:r>
              <a:rPr lang="en-US" sz="2800" dirty="0"/>
              <a:t>Shady Spring Elementary School</a:t>
            </a:r>
          </a:p>
          <a:p>
            <a:r>
              <a:rPr lang="en-US" sz="2800" dirty="0"/>
              <a:t>Years Teaching: 7</a:t>
            </a:r>
          </a:p>
          <a:p>
            <a:r>
              <a:rPr lang="en-US" sz="2800" dirty="0"/>
              <a:t>Grade 5 Math &amp; Science</a:t>
            </a:r>
          </a:p>
        </p:txBody>
      </p:sp>
      <p:sp>
        <p:nvSpPr>
          <p:cNvPr id="3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6" name="Rectangle 3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0" name="Rectangle 3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A person in a suit and tie&#10;&#10;Description automatically generated with low confidence">
            <a:extLst>
              <a:ext uri="{FF2B5EF4-FFF2-40B4-BE49-F238E27FC236}">
                <a16:creationId xmlns:a16="http://schemas.microsoft.com/office/drawing/2014/main" id="{37DC9EB5-CDEF-C525-CD8E-3DC7E4A8201D}"/>
              </a:ext>
            </a:extLst>
          </p:cNvPr>
          <p:cNvPicPr>
            <a:picLocks noChangeAspect="1"/>
          </p:cNvPicPr>
          <p:nvPr/>
        </p:nvPicPr>
        <p:blipFill rotWithShape="1">
          <a:blip r:embed="rId3">
            <a:extLst>
              <a:ext uri="{28A0092B-C50C-407E-A947-70E740481C1C}">
                <a14:useLocalDpi xmlns:a14="http://schemas.microsoft.com/office/drawing/2010/main" val="0"/>
              </a:ext>
            </a:extLst>
          </a:blip>
          <a:srcRect t="13480"/>
          <a:stretch/>
        </p:blipFill>
        <p:spPr>
          <a:xfrm>
            <a:off x="7741724" y="1436915"/>
            <a:ext cx="3906852" cy="4506952"/>
          </a:xfrm>
          <a:prstGeom prst="rect">
            <a:avLst/>
          </a:prstGeom>
        </p:spPr>
      </p:pic>
    </p:spTree>
    <p:extLst>
      <p:ext uri="{BB962C8B-B14F-4D97-AF65-F5344CB8AC3E}">
        <p14:creationId xmlns:p14="http://schemas.microsoft.com/office/powerpoint/2010/main" val="2347282929"/>
      </p:ext>
    </p:extLst>
  </p:cSld>
  <p:clrMapOvr>
    <a:masterClrMapping/>
  </p:clrMapOvr>
  <p:transition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D2F4-835E-4D84-84C8-F22EB7BEAE0B}"/>
              </a:ext>
            </a:extLst>
          </p:cNvPr>
          <p:cNvSpPr>
            <a:spLocks noGrp="1"/>
          </p:cNvSpPr>
          <p:nvPr>
            <p:ph type="title"/>
          </p:nvPr>
        </p:nvSpPr>
        <p:spPr>
          <a:xfrm>
            <a:off x="389744" y="629266"/>
            <a:ext cx="6525460" cy="1622321"/>
          </a:xfrm>
        </p:spPr>
        <p:txBody>
          <a:bodyPr>
            <a:normAutofit/>
          </a:bodyPr>
          <a:lstStyle/>
          <a:p>
            <a:r>
              <a:rPr lang="en-US" dirty="0"/>
              <a:t>Renee Johannes</a:t>
            </a:r>
          </a:p>
        </p:txBody>
      </p:sp>
      <p:sp>
        <p:nvSpPr>
          <p:cNvPr id="3" name="Content Placeholder 2">
            <a:extLst>
              <a:ext uri="{FF2B5EF4-FFF2-40B4-BE49-F238E27FC236}">
                <a16:creationId xmlns:a16="http://schemas.microsoft.com/office/drawing/2014/main" id="{6A7ABA90-2A17-4896-9D24-119F9DC8B502}"/>
              </a:ext>
            </a:extLst>
          </p:cNvPr>
          <p:cNvSpPr>
            <a:spLocks noGrp="1"/>
          </p:cNvSpPr>
          <p:nvPr>
            <p:ph idx="1"/>
          </p:nvPr>
        </p:nvSpPr>
        <p:spPr>
          <a:xfrm>
            <a:off x="479784" y="2362462"/>
            <a:ext cx="5616216" cy="2694358"/>
          </a:xfrm>
        </p:spPr>
        <p:txBody>
          <a:bodyPr vert="horz" lIns="91440" tIns="45720" rIns="91440" bIns="45720" rtlCol="0" anchor="t">
            <a:normAutofit/>
          </a:bodyPr>
          <a:lstStyle/>
          <a:p>
            <a:r>
              <a:rPr lang="en-US" sz="2800" dirty="0"/>
              <a:t>Dedicated, Passionate, Resourceful, Compassionate</a:t>
            </a:r>
          </a:p>
          <a:p>
            <a:r>
              <a:rPr lang="en-US" sz="2800" dirty="0"/>
              <a:t>Essex Elementary School </a:t>
            </a:r>
          </a:p>
          <a:p>
            <a:r>
              <a:rPr lang="en-US" sz="2800" dirty="0"/>
              <a:t>Years Teaching: 29</a:t>
            </a:r>
          </a:p>
          <a:p>
            <a:r>
              <a:rPr lang="en-US" sz="2800" dirty="0"/>
              <a:t>Grade 4 – All Subjects </a:t>
            </a:r>
          </a:p>
        </p:txBody>
      </p:sp>
      <p:sp>
        <p:nvSpPr>
          <p:cNvPr id="3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6" name="Rectangle 3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0" name="Rectangle 3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person smiling for the camera&#10;&#10;Description automatically generated with medium confidence">
            <a:extLst>
              <a:ext uri="{FF2B5EF4-FFF2-40B4-BE49-F238E27FC236}">
                <a16:creationId xmlns:a16="http://schemas.microsoft.com/office/drawing/2014/main" id="{B9A5BC4D-7CCA-A318-7F8C-0BF798921EBE}"/>
              </a:ext>
            </a:extLst>
          </p:cNvPr>
          <p:cNvPicPr>
            <a:picLocks noChangeAspect="1"/>
          </p:cNvPicPr>
          <p:nvPr/>
        </p:nvPicPr>
        <p:blipFill rotWithShape="1">
          <a:blip r:embed="rId3">
            <a:extLst>
              <a:ext uri="{28A0092B-C50C-407E-A947-70E740481C1C}">
                <a14:useLocalDpi xmlns:a14="http://schemas.microsoft.com/office/drawing/2010/main" val="0"/>
              </a:ext>
            </a:extLst>
          </a:blip>
          <a:srcRect t="9687"/>
          <a:stretch/>
        </p:blipFill>
        <p:spPr>
          <a:xfrm>
            <a:off x="7750221" y="1716868"/>
            <a:ext cx="3792848" cy="4567263"/>
          </a:xfrm>
          <a:prstGeom prst="rect">
            <a:avLst/>
          </a:prstGeom>
        </p:spPr>
      </p:pic>
    </p:spTree>
    <p:extLst>
      <p:ext uri="{BB962C8B-B14F-4D97-AF65-F5344CB8AC3E}">
        <p14:creationId xmlns:p14="http://schemas.microsoft.com/office/powerpoint/2010/main" val="3198355776"/>
      </p:ext>
    </p:extLst>
  </p:cSld>
  <p:clrMapOvr>
    <a:masterClrMapping/>
  </p:clrMapOvr>
  <p:transition advClick="0"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BB05-A22A-4E8A-A2CF-D21C890E089E}"/>
              </a:ext>
            </a:extLst>
          </p:cNvPr>
          <p:cNvSpPr>
            <a:spLocks noGrp="1"/>
          </p:cNvSpPr>
          <p:nvPr>
            <p:ph type="title"/>
          </p:nvPr>
        </p:nvSpPr>
        <p:spPr>
          <a:xfrm>
            <a:off x="648930" y="629266"/>
            <a:ext cx="5616217" cy="1622321"/>
          </a:xfrm>
        </p:spPr>
        <p:txBody>
          <a:bodyPr>
            <a:normAutofit/>
          </a:bodyPr>
          <a:lstStyle/>
          <a:p>
            <a:r>
              <a:rPr lang="en-US" dirty="0"/>
              <a:t>Elizabeth McLaughlin</a:t>
            </a:r>
          </a:p>
        </p:txBody>
      </p:sp>
      <p:sp>
        <p:nvSpPr>
          <p:cNvPr id="3" name="Content Placeholder 2">
            <a:extLst>
              <a:ext uri="{FF2B5EF4-FFF2-40B4-BE49-F238E27FC236}">
                <a16:creationId xmlns:a16="http://schemas.microsoft.com/office/drawing/2014/main" id="{DEA21969-9A8F-4771-825C-2454B7C3C3D4}"/>
              </a:ext>
            </a:extLst>
          </p:cNvPr>
          <p:cNvSpPr>
            <a:spLocks noGrp="1"/>
          </p:cNvSpPr>
          <p:nvPr>
            <p:ph idx="1"/>
          </p:nvPr>
        </p:nvSpPr>
        <p:spPr>
          <a:xfrm>
            <a:off x="648930" y="2160519"/>
            <a:ext cx="5616216" cy="3098242"/>
          </a:xfrm>
        </p:spPr>
        <p:txBody>
          <a:bodyPr vert="horz" lIns="91440" tIns="45720" rIns="91440" bIns="45720" rtlCol="0" anchor="t">
            <a:normAutofit/>
          </a:bodyPr>
          <a:lstStyle/>
          <a:p>
            <a:r>
              <a:rPr lang="en-US" sz="2800" dirty="0"/>
              <a:t>Committed, Reflective, Creative</a:t>
            </a:r>
          </a:p>
          <a:p>
            <a:r>
              <a:rPr lang="en-US" sz="2800" dirty="0"/>
              <a:t>Mars Estates Elementary School</a:t>
            </a:r>
          </a:p>
          <a:p>
            <a:r>
              <a:rPr lang="en-US" sz="2800" dirty="0"/>
              <a:t>Years Teaching: 7</a:t>
            </a:r>
          </a:p>
          <a:p>
            <a:r>
              <a:rPr lang="en-US" sz="2800" dirty="0"/>
              <a:t>Grade 3, All Subjects</a:t>
            </a:r>
          </a:p>
        </p:txBody>
      </p:sp>
      <p:sp>
        <p:nvSpPr>
          <p:cNvPr id="10"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C34E8AE2-9C72-4900-85ED-846710D1F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660" y="1422347"/>
            <a:ext cx="3695409" cy="4574587"/>
          </a:xfrm>
          <a:prstGeom prst="rect">
            <a:avLst/>
          </a:prstGeom>
          <a:effectLst/>
        </p:spPr>
      </p:pic>
      <p:sp>
        <p:nvSpPr>
          <p:cNvPr id="16" name="Rectangle 15">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69348383"/>
      </p:ext>
    </p:extLst>
  </p:cSld>
  <p:clrMapOvr>
    <a:masterClrMapping/>
  </p:clrMapOvr>
  <p:transition advClick="0"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D2F4-835E-4D84-84C8-F22EB7BEAE0B}"/>
              </a:ext>
            </a:extLst>
          </p:cNvPr>
          <p:cNvSpPr>
            <a:spLocks noGrp="1"/>
          </p:cNvSpPr>
          <p:nvPr>
            <p:ph type="title"/>
          </p:nvPr>
        </p:nvSpPr>
        <p:spPr>
          <a:xfrm>
            <a:off x="389744" y="629267"/>
            <a:ext cx="6525460" cy="811160"/>
          </a:xfrm>
        </p:spPr>
        <p:txBody>
          <a:bodyPr>
            <a:normAutofit/>
          </a:bodyPr>
          <a:lstStyle/>
          <a:p>
            <a:r>
              <a:rPr lang="en-US" dirty="0"/>
              <a:t>Veronica Rider</a:t>
            </a:r>
          </a:p>
        </p:txBody>
      </p:sp>
      <p:sp>
        <p:nvSpPr>
          <p:cNvPr id="3" name="Content Placeholder 2">
            <a:extLst>
              <a:ext uri="{FF2B5EF4-FFF2-40B4-BE49-F238E27FC236}">
                <a16:creationId xmlns:a16="http://schemas.microsoft.com/office/drawing/2014/main" id="{6A7ABA90-2A17-4896-9D24-119F9DC8B502}"/>
              </a:ext>
            </a:extLst>
          </p:cNvPr>
          <p:cNvSpPr>
            <a:spLocks noGrp="1"/>
          </p:cNvSpPr>
          <p:nvPr>
            <p:ph idx="1"/>
          </p:nvPr>
        </p:nvSpPr>
        <p:spPr>
          <a:xfrm>
            <a:off x="389744" y="2407734"/>
            <a:ext cx="5616216" cy="2714164"/>
          </a:xfrm>
        </p:spPr>
        <p:txBody>
          <a:bodyPr vert="horz" lIns="91440" tIns="45720" rIns="91440" bIns="45720" rtlCol="0" anchor="t">
            <a:normAutofit/>
          </a:bodyPr>
          <a:lstStyle/>
          <a:p>
            <a:r>
              <a:rPr lang="en-US" sz="2800" dirty="0"/>
              <a:t>Leader, Positive, Supportive</a:t>
            </a:r>
          </a:p>
          <a:p>
            <a:r>
              <a:rPr lang="en-US" sz="2800" dirty="0"/>
              <a:t>Hawthorne Elementary School </a:t>
            </a:r>
          </a:p>
          <a:p>
            <a:r>
              <a:rPr lang="en-US" sz="2800" dirty="0"/>
              <a:t>Years Teaching: 9</a:t>
            </a:r>
          </a:p>
          <a:p>
            <a:r>
              <a:rPr lang="en-US" sz="2800" dirty="0"/>
              <a:t>Kindergarten</a:t>
            </a:r>
          </a:p>
        </p:txBody>
      </p:sp>
      <p:sp>
        <p:nvSpPr>
          <p:cNvPr id="3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6" name="Rectangle 3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0" name="Rectangle 3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1857C451-2705-4A97-BE93-ABCFE1C76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333" y="1440426"/>
            <a:ext cx="2999915" cy="4648780"/>
          </a:xfrm>
          <a:prstGeom prst="rect">
            <a:avLst/>
          </a:prstGeom>
          <a:effectLst/>
        </p:spPr>
      </p:pic>
    </p:spTree>
    <p:extLst>
      <p:ext uri="{BB962C8B-B14F-4D97-AF65-F5344CB8AC3E}">
        <p14:creationId xmlns:p14="http://schemas.microsoft.com/office/powerpoint/2010/main" val="3965648844"/>
      </p:ext>
    </p:extLst>
  </p:cSld>
  <p:clrMapOvr>
    <a:masterClrMapping/>
  </p:clrMapOvr>
  <p:transition advClick="0"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85A7-4483-4A26-B6D5-3346E82B03AF}"/>
              </a:ext>
            </a:extLst>
          </p:cNvPr>
          <p:cNvSpPr>
            <a:spLocks noGrp="1"/>
          </p:cNvSpPr>
          <p:nvPr>
            <p:ph type="title"/>
          </p:nvPr>
        </p:nvSpPr>
        <p:spPr>
          <a:xfrm>
            <a:off x="648930" y="629266"/>
            <a:ext cx="5616217" cy="1622321"/>
          </a:xfrm>
        </p:spPr>
        <p:txBody>
          <a:bodyPr>
            <a:normAutofit/>
          </a:bodyPr>
          <a:lstStyle/>
          <a:p>
            <a:r>
              <a:rPr lang="en-US" dirty="0"/>
              <a:t>Lindsay Schulz</a:t>
            </a:r>
          </a:p>
        </p:txBody>
      </p:sp>
      <p:sp>
        <p:nvSpPr>
          <p:cNvPr id="3" name="Content Placeholder 2">
            <a:extLst>
              <a:ext uri="{FF2B5EF4-FFF2-40B4-BE49-F238E27FC236}">
                <a16:creationId xmlns:a16="http://schemas.microsoft.com/office/drawing/2014/main" id="{53EA5C8A-A7FC-4F6C-8FD8-8B7FEC8AFDAC}"/>
              </a:ext>
            </a:extLst>
          </p:cNvPr>
          <p:cNvSpPr>
            <a:spLocks noGrp="1"/>
          </p:cNvSpPr>
          <p:nvPr>
            <p:ph idx="1"/>
          </p:nvPr>
        </p:nvSpPr>
        <p:spPr>
          <a:xfrm>
            <a:off x="648931" y="2174577"/>
            <a:ext cx="5616216" cy="3070125"/>
          </a:xfrm>
        </p:spPr>
        <p:txBody>
          <a:bodyPr vert="horz" lIns="91440" tIns="45720" rIns="91440" bIns="45720" rtlCol="0" anchor="t">
            <a:normAutofit/>
          </a:bodyPr>
          <a:lstStyle/>
          <a:p>
            <a:r>
              <a:rPr lang="en-US" sz="2800" dirty="0"/>
              <a:t>Dedicated, Creative, Organized, Collaborator</a:t>
            </a:r>
          </a:p>
          <a:p>
            <a:r>
              <a:rPr lang="en-US" sz="2800" dirty="0"/>
              <a:t>Sandalwood Elementary School</a:t>
            </a:r>
          </a:p>
          <a:p>
            <a:r>
              <a:rPr lang="en-US" sz="2800" dirty="0"/>
              <a:t>Years Teaching: 10</a:t>
            </a:r>
          </a:p>
          <a:p>
            <a:r>
              <a:rPr lang="en-US" sz="2800" dirty="0"/>
              <a:t>Grade 3</a:t>
            </a:r>
          </a:p>
          <a:p>
            <a:endParaRPr lang="en-US"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D1A272F-67C6-4879-8730-BA5E8B274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69" y="1440426"/>
            <a:ext cx="3735500" cy="5064800"/>
          </a:xfrm>
          <a:prstGeom prst="rect">
            <a:avLst/>
          </a:prstGeom>
          <a:effectLst/>
        </p:spPr>
      </p:pic>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3169687"/>
      </p:ext>
    </p:extLst>
  </p:cSld>
  <p:clrMapOvr>
    <a:masterClrMapping/>
  </p:clrMapOvr>
  <p:transition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5616217" cy="1622321"/>
          </a:xfrm>
        </p:spPr>
        <p:txBody>
          <a:bodyPr>
            <a:normAutofit/>
          </a:bodyPr>
          <a:lstStyle/>
          <a:p>
            <a:r>
              <a:rPr lang="en-US" dirty="0"/>
              <a:t>MaryEllen </a:t>
            </a:r>
            <a:r>
              <a:rPr lang="en-US" dirty="0" err="1"/>
              <a:t>Sittner</a:t>
            </a:r>
            <a:endParaRPr lang="en-US" dirty="0"/>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755531" y="2107789"/>
            <a:ext cx="5800912" cy="3785419"/>
          </a:xfrm>
        </p:spPr>
        <p:txBody>
          <a:bodyPr vert="horz" lIns="91440" tIns="45720" rIns="91440" bIns="45720" rtlCol="0">
            <a:normAutofit/>
          </a:bodyPr>
          <a:lstStyle/>
          <a:p>
            <a:r>
              <a:rPr lang="en-US" sz="2800" dirty="0"/>
              <a:t>Outstanding, Dedicated, Supportive, Caring, Team Player</a:t>
            </a:r>
          </a:p>
          <a:p>
            <a:r>
              <a:rPr lang="en-US" sz="2800" dirty="0"/>
              <a:t>Kenwood High School</a:t>
            </a:r>
          </a:p>
          <a:p>
            <a:r>
              <a:rPr lang="en-US" sz="2800" dirty="0"/>
              <a:t>Years Teaching: 16</a:t>
            </a:r>
          </a:p>
          <a:p>
            <a:r>
              <a:rPr lang="en-US" sz="2800" dirty="0"/>
              <a:t>Staff Development/ELA Teacher</a:t>
            </a:r>
          </a:p>
        </p:txBody>
      </p:sp>
      <p:sp>
        <p:nvSpPr>
          <p:cNvPr id="10"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244" y="1598667"/>
            <a:ext cx="4803665" cy="4803665"/>
          </a:xfrm>
          <a:prstGeom prst="rect">
            <a:avLst/>
          </a:prstGeom>
          <a:effectLst/>
        </p:spPr>
      </p:pic>
      <p:sp>
        <p:nvSpPr>
          <p:cNvPr id="16" name="Rectangle 15">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37573311"/>
      </p:ext>
    </p:extLst>
  </p:cSld>
  <p:clrMapOvr>
    <a:masterClrMapping/>
  </p:clrMapOvr>
  <p:transition advClick="0"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05C6-C7F4-4AA2-A899-251D992A9496}"/>
              </a:ext>
            </a:extLst>
          </p:cNvPr>
          <p:cNvSpPr>
            <a:spLocks noGrp="1"/>
          </p:cNvSpPr>
          <p:nvPr>
            <p:ph type="title"/>
          </p:nvPr>
        </p:nvSpPr>
        <p:spPr>
          <a:xfrm>
            <a:off x="648930" y="629266"/>
            <a:ext cx="5616217" cy="1622321"/>
          </a:xfrm>
        </p:spPr>
        <p:txBody>
          <a:bodyPr>
            <a:normAutofit/>
          </a:bodyPr>
          <a:lstStyle/>
          <a:p>
            <a:r>
              <a:rPr lang="en-US" dirty="0"/>
              <a:t>Dawn </a:t>
            </a:r>
            <a:r>
              <a:rPr lang="en-US" dirty="0" err="1"/>
              <a:t>Sollenberger</a:t>
            </a:r>
            <a:endParaRPr lang="en-US" dirty="0"/>
          </a:p>
        </p:txBody>
      </p:sp>
      <p:sp>
        <p:nvSpPr>
          <p:cNvPr id="3" name="Content Placeholder 2">
            <a:extLst>
              <a:ext uri="{FF2B5EF4-FFF2-40B4-BE49-F238E27FC236}">
                <a16:creationId xmlns:a16="http://schemas.microsoft.com/office/drawing/2014/main" id="{394884A1-9968-45B8-969A-80DAB440D21B}"/>
              </a:ext>
            </a:extLst>
          </p:cNvPr>
          <p:cNvSpPr>
            <a:spLocks noGrp="1"/>
          </p:cNvSpPr>
          <p:nvPr>
            <p:ph idx="1"/>
          </p:nvPr>
        </p:nvSpPr>
        <p:spPr>
          <a:xfrm>
            <a:off x="648930" y="2102194"/>
            <a:ext cx="5616216" cy="3106761"/>
          </a:xfrm>
        </p:spPr>
        <p:txBody>
          <a:bodyPr vert="horz" lIns="91440" tIns="45720" rIns="91440" bIns="45720" rtlCol="0" anchor="t">
            <a:noAutofit/>
          </a:bodyPr>
          <a:lstStyle/>
          <a:p>
            <a:r>
              <a:rPr lang="en-US" sz="2800" dirty="0"/>
              <a:t>Dedicated, Student Centered, Advocate</a:t>
            </a:r>
          </a:p>
          <a:p>
            <a:r>
              <a:rPr lang="en-US" sz="2800" dirty="0"/>
              <a:t>Martin Boulevard Elementary School</a:t>
            </a:r>
          </a:p>
          <a:p>
            <a:r>
              <a:rPr lang="en-US" sz="2800" dirty="0"/>
              <a:t>Years Teaching: 21</a:t>
            </a:r>
          </a:p>
          <a:p>
            <a:r>
              <a:rPr lang="en-US" sz="2800" dirty="0"/>
              <a:t>Reading Specialist</a:t>
            </a:r>
            <a:endParaRPr lang="en-US" dirty="0"/>
          </a:p>
        </p:txBody>
      </p:sp>
      <p:sp>
        <p:nvSpPr>
          <p:cNvPr id="32"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4" name="Rectangle 33">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D8E9086E-45DA-42FF-9918-8BB78C398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6236" y="1354234"/>
            <a:ext cx="3866834" cy="5155779"/>
          </a:xfrm>
          <a:prstGeom prst="rect">
            <a:avLst/>
          </a:prstGeom>
          <a:effectLst/>
        </p:spPr>
      </p:pic>
      <p:sp>
        <p:nvSpPr>
          <p:cNvPr id="38" name="Rectangle 37">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06453002"/>
      </p:ext>
    </p:extLst>
  </p:cSld>
  <p:clrMapOvr>
    <a:masterClrMapping/>
  </p:clrMapOvr>
  <p:transition advClick="0"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85A7-4483-4A26-B6D5-3346E82B03AF}"/>
              </a:ext>
            </a:extLst>
          </p:cNvPr>
          <p:cNvSpPr>
            <a:spLocks noGrp="1"/>
          </p:cNvSpPr>
          <p:nvPr>
            <p:ph type="title"/>
          </p:nvPr>
        </p:nvSpPr>
        <p:spPr>
          <a:xfrm>
            <a:off x="648930" y="629266"/>
            <a:ext cx="5616217" cy="1622321"/>
          </a:xfrm>
        </p:spPr>
        <p:txBody>
          <a:bodyPr>
            <a:normAutofit/>
          </a:bodyPr>
          <a:lstStyle/>
          <a:p>
            <a:r>
              <a:rPr lang="en-US" dirty="0"/>
              <a:t>Richelle </a:t>
            </a:r>
            <a:r>
              <a:rPr lang="en-US" dirty="0" err="1"/>
              <a:t>Sprouse</a:t>
            </a:r>
            <a:endParaRPr lang="en-US" dirty="0"/>
          </a:p>
        </p:txBody>
      </p:sp>
      <p:sp>
        <p:nvSpPr>
          <p:cNvPr id="3" name="Content Placeholder 2">
            <a:extLst>
              <a:ext uri="{FF2B5EF4-FFF2-40B4-BE49-F238E27FC236}">
                <a16:creationId xmlns:a16="http://schemas.microsoft.com/office/drawing/2014/main" id="{53EA5C8A-A7FC-4F6C-8FD8-8B7FEC8AFDAC}"/>
              </a:ext>
            </a:extLst>
          </p:cNvPr>
          <p:cNvSpPr>
            <a:spLocks noGrp="1"/>
          </p:cNvSpPr>
          <p:nvPr>
            <p:ph idx="1"/>
          </p:nvPr>
        </p:nvSpPr>
        <p:spPr>
          <a:xfrm>
            <a:off x="648930" y="2697563"/>
            <a:ext cx="5616216" cy="2605873"/>
          </a:xfrm>
        </p:spPr>
        <p:txBody>
          <a:bodyPr vert="horz" lIns="91440" tIns="45720" rIns="91440" bIns="45720" rtlCol="0" anchor="t">
            <a:normAutofit lnSpcReduction="10000"/>
          </a:bodyPr>
          <a:lstStyle/>
          <a:p>
            <a:r>
              <a:rPr lang="en-US" sz="2800" dirty="0"/>
              <a:t>Passionate, Collaborative, Invested</a:t>
            </a:r>
          </a:p>
          <a:p>
            <a:r>
              <a:rPr lang="en-US" sz="2800" dirty="0"/>
              <a:t>Orems Elementary School</a:t>
            </a:r>
          </a:p>
          <a:p>
            <a:r>
              <a:rPr lang="en-US" sz="2800" dirty="0"/>
              <a:t>Years Teaching: 31</a:t>
            </a:r>
          </a:p>
          <a:p>
            <a:r>
              <a:rPr lang="en-US" sz="2800" dirty="0"/>
              <a:t>Grade 1</a:t>
            </a:r>
          </a:p>
          <a:p>
            <a:endParaRPr lang="en-US"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D1A272F-67C6-4879-8730-BA5E8B274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122" y="1556043"/>
            <a:ext cx="3820947" cy="4888914"/>
          </a:xfrm>
          <a:prstGeom prst="rect">
            <a:avLst/>
          </a:prstGeom>
          <a:effectLst/>
        </p:spPr>
      </p:pic>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16612456"/>
      </p:ext>
    </p:extLst>
  </p:cSld>
  <p:clrMapOvr>
    <a:masterClrMapping/>
  </p:clrMapOvr>
  <p:transition advClick="0"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a:bodyPr>
          <a:lstStyle/>
          <a:p>
            <a:pPr algn="ctr"/>
            <a:r>
              <a:rPr lang="en-US" sz="8000" u="sng"/>
              <a:t>Recipients</a:t>
            </a:r>
            <a:r>
              <a:rPr lang="en-US" sz="8000"/>
              <a:t> </a:t>
            </a:r>
            <a:br>
              <a:rPr lang="en-US" sz="8000"/>
            </a:br>
            <a:r>
              <a:rPr lang="en-US" sz="8000"/>
              <a:t>Teachers</a:t>
            </a:r>
            <a:endParaRPr lang="en-US"/>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965505" y="4777380"/>
            <a:ext cx="10260990" cy="1209763"/>
          </a:xfrm>
        </p:spPr>
        <p:txBody>
          <a:bodyPr vert="horz" lIns="91440" tIns="45720" rIns="91440" bIns="45720" rtlCol="0" anchor="t">
            <a:noAutofit/>
          </a:bodyPr>
          <a:lstStyle/>
          <a:p>
            <a:pPr algn="ctr"/>
            <a:r>
              <a:rPr lang="en-US" sz="3600">
                <a:solidFill>
                  <a:schemeClr val="accent6">
                    <a:lumMod val="50000"/>
                  </a:schemeClr>
                </a:solidFill>
                <a:latin typeface="+mj-lt"/>
              </a:rPr>
              <a:t>Baltimore County</a:t>
            </a:r>
            <a:r>
              <a:rPr lang="en-US" sz="3600">
                <a:solidFill>
                  <a:schemeClr val="accent6">
                    <a:lumMod val="50000"/>
                  </a:schemeClr>
                </a:solidFill>
              </a:rPr>
              <a:t> </a:t>
            </a:r>
            <a:endParaRPr lang="en-US" sz="3600">
              <a:solidFill>
                <a:schemeClr val="accent6">
                  <a:lumMod val="50000"/>
                </a:schemeClr>
              </a:solidFill>
              <a:latin typeface="+mj-lt"/>
            </a:endParaRPr>
          </a:p>
          <a:p>
            <a:pPr algn="ctr"/>
            <a:r>
              <a:rPr lang="en-US" sz="3600">
                <a:solidFill>
                  <a:schemeClr val="accent6">
                    <a:lumMod val="50000"/>
                  </a:schemeClr>
                </a:solidFill>
                <a:latin typeface="+mj-lt"/>
              </a:rPr>
              <a:t>Public Schools</a:t>
            </a:r>
          </a:p>
        </p:txBody>
      </p:sp>
    </p:spTree>
    <p:extLst>
      <p:ext uri="{BB962C8B-B14F-4D97-AF65-F5344CB8AC3E}">
        <p14:creationId xmlns:p14="http://schemas.microsoft.com/office/powerpoint/2010/main" val="1244659489"/>
      </p:ext>
    </p:extLst>
  </p:cSld>
  <p:clrMapOvr>
    <a:masterClrMapping/>
  </p:clrMapOvr>
  <p:transition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 name="Rectangle 31">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6" name="Freeform: Shape 35">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072099FC-1978-4238-8F75-8F269873AB5E}"/>
              </a:ext>
            </a:extLst>
          </p:cNvPr>
          <p:cNvSpPr>
            <a:spLocks noGrp="1"/>
          </p:cNvSpPr>
          <p:nvPr>
            <p:ph type="title"/>
          </p:nvPr>
        </p:nvSpPr>
        <p:spPr>
          <a:xfrm>
            <a:off x="-1" y="-1"/>
            <a:ext cx="12191999" cy="1965859"/>
          </a:xfrm>
        </p:spPr>
        <p:txBody>
          <a:bodyPr anchor="ctr">
            <a:normAutofit/>
          </a:bodyPr>
          <a:lstStyle/>
          <a:p>
            <a:pPr algn="ctr"/>
            <a:r>
              <a:rPr lang="en-US" dirty="0">
                <a:solidFill>
                  <a:srgbClr val="FFFFFF"/>
                </a:solidFill>
              </a:rPr>
              <a:t>Program</a:t>
            </a:r>
          </a:p>
        </p:txBody>
      </p:sp>
      <p:sp>
        <p:nvSpPr>
          <p:cNvPr id="3" name="Content Placeholder 2">
            <a:extLst>
              <a:ext uri="{FF2B5EF4-FFF2-40B4-BE49-F238E27FC236}">
                <a16:creationId xmlns:a16="http://schemas.microsoft.com/office/drawing/2014/main" id="{ACCC3837-5C5D-4DAB-B498-47FA6E26AE4E}"/>
              </a:ext>
            </a:extLst>
          </p:cNvPr>
          <p:cNvSpPr>
            <a:spLocks noGrp="1"/>
          </p:cNvSpPr>
          <p:nvPr>
            <p:ph idx="1"/>
          </p:nvPr>
        </p:nvSpPr>
        <p:spPr>
          <a:xfrm>
            <a:off x="900907" y="2584926"/>
            <a:ext cx="10534117" cy="4080191"/>
          </a:xfrm>
        </p:spPr>
        <p:txBody>
          <a:bodyPr vert="horz" lIns="91440" tIns="45720" rIns="91440" bIns="45720" rtlCol="0" anchor="t">
            <a:normAutofit fontScale="85000" lnSpcReduction="20000"/>
          </a:bodyPr>
          <a:lstStyle/>
          <a:p>
            <a:pPr marL="0" indent="0">
              <a:lnSpc>
                <a:spcPct val="90000"/>
              </a:lnSpc>
              <a:buNone/>
            </a:pPr>
            <a:r>
              <a:rPr lang="en-US" sz="1600" b="1" dirty="0">
                <a:solidFill>
                  <a:schemeClr val="accent6">
                    <a:lumMod val="50000"/>
                  </a:schemeClr>
                </a:solidFill>
                <a:latin typeface="Tahoma"/>
                <a:ea typeface="Tahoma"/>
                <a:cs typeface="Tahoma"/>
              </a:rPr>
              <a:t>Welcome</a:t>
            </a:r>
            <a:endParaRPr lang="en-US" sz="1600" dirty="0">
              <a:solidFill>
                <a:schemeClr val="accent6">
                  <a:lumMod val="50000"/>
                </a:schemeClr>
              </a:solidFill>
              <a:latin typeface="Tahoma"/>
              <a:ea typeface="Tahoma"/>
              <a:cs typeface="Tahoma"/>
            </a:endParaRPr>
          </a:p>
          <a:p>
            <a:pPr marL="0" indent="0">
              <a:lnSpc>
                <a:spcPct val="90000"/>
              </a:lnSpc>
              <a:buNone/>
            </a:pPr>
            <a:r>
              <a:rPr lang="en-US" sz="1600" dirty="0">
                <a:solidFill>
                  <a:schemeClr val="accent6">
                    <a:lumMod val="50000"/>
                  </a:schemeClr>
                </a:solidFill>
                <a:latin typeface="Tahoma"/>
                <a:ea typeface="Tahoma"/>
                <a:cs typeface="Tahoma"/>
              </a:rPr>
              <a:t>Sophia Montgomery, Chamber Board Chair, Director of Sales, Country Inn &amp; Suites Baltimore North</a:t>
            </a:r>
          </a:p>
          <a:p>
            <a:pPr marL="0" indent="0">
              <a:lnSpc>
                <a:spcPct val="90000"/>
              </a:lnSpc>
              <a:buNone/>
            </a:pPr>
            <a:endParaRPr lang="en-US" sz="1600" dirty="0">
              <a:solidFill>
                <a:schemeClr val="accent6">
                  <a:lumMod val="50000"/>
                </a:schemeClr>
              </a:solidFill>
              <a:latin typeface="Tahoma"/>
              <a:ea typeface="Tahoma"/>
              <a:cs typeface="Tahoma"/>
            </a:endParaRPr>
          </a:p>
          <a:p>
            <a:pPr marL="0" indent="0">
              <a:lnSpc>
                <a:spcPct val="90000"/>
              </a:lnSpc>
              <a:buNone/>
            </a:pPr>
            <a:r>
              <a:rPr lang="en-US" sz="1600" b="1" dirty="0">
                <a:solidFill>
                  <a:schemeClr val="accent6">
                    <a:lumMod val="50000"/>
                  </a:schemeClr>
                </a:solidFill>
                <a:latin typeface="Tahoma"/>
                <a:ea typeface="Tahoma"/>
                <a:cs typeface="Tahoma"/>
              </a:rPr>
              <a:t>Greetings</a:t>
            </a:r>
            <a:endParaRPr lang="en-US" sz="1600" dirty="0">
              <a:solidFill>
                <a:schemeClr val="accent6">
                  <a:lumMod val="50000"/>
                </a:schemeClr>
              </a:solidFill>
              <a:latin typeface="Tahoma"/>
              <a:ea typeface="Tahoma"/>
              <a:cs typeface="Tahoma"/>
            </a:endParaRPr>
          </a:p>
          <a:p>
            <a:pPr marL="0" indent="0">
              <a:lnSpc>
                <a:spcPct val="90000"/>
              </a:lnSpc>
              <a:buNone/>
            </a:pPr>
            <a:r>
              <a:rPr lang="en-US" sz="1600" dirty="0">
                <a:solidFill>
                  <a:schemeClr val="accent6">
                    <a:lumMod val="50000"/>
                  </a:schemeClr>
                </a:solidFill>
                <a:latin typeface="Tahoma"/>
                <a:ea typeface="Tahoma"/>
                <a:cs typeface="Tahoma"/>
              </a:rPr>
              <a:t>Darryl Williams, Ed.D., Superintendent, Baltimore County Public Schools</a:t>
            </a:r>
          </a:p>
          <a:p>
            <a:pPr marL="0" indent="0">
              <a:lnSpc>
                <a:spcPct val="90000"/>
              </a:lnSpc>
              <a:buNone/>
            </a:pPr>
            <a:r>
              <a:rPr lang="en-US" sz="1600" dirty="0">
                <a:solidFill>
                  <a:schemeClr val="accent6">
                    <a:lumMod val="50000"/>
                  </a:schemeClr>
                </a:solidFill>
                <a:latin typeface="Tahoma"/>
                <a:ea typeface="Tahoma"/>
                <a:cs typeface="Tahoma"/>
              </a:rPr>
              <a:t>Sandra </a:t>
            </a:r>
            <a:r>
              <a:rPr lang="en-US" sz="1600" dirty="0" err="1">
                <a:solidFill>
                  <a:schemeClr val="accent6">
                    <a:lumMod val="50000"/>
                  </a:schemeClr>
                </a:solidFill>
                <a:latin typeface="Tahoma"/>
                <a:ea typeface="Tahoma"/>
                <a:cs typeface="Tahoma"/>
              </a:rPr>
              <a:t>Kurtinitis</a:t>
            </a:r>
            <a:r>
              <a:rPr lang="en-US" sz="1600" dirty="0">
                <a:solidFill>
                  <a:schemeClr val="accent6">
                    <a:lumMod val="50000"/>
                  </a:schemeClr>
                </a:solidFill>
                <a:latin typeface="Tahoma"/>
                <a:ea typeface="Tahoma"/>
                <a:cs typeface="Tahoma"/>
              </a:rPr>
              <a:t>, Ph.D., President, Community College of Baltimore County</a:t>
            </a:r>
          </a:p>
          <a:p>
            <a:pPr marL="0" indent="0">
              <a:lnSpc>
                <a:spcPct val="90000"/>
              </a:lnSpc>
              <a:buNone/>
            </a:pPr>
            <a:endParaRPr lang="en-US" sz="1600" dirty="0">
              <a:solidFill>
                <a:schemeClr val="accent6">
                  <a:lumMod val="50000"/>
                </a:schemeClr>
              </a:solidFill>
              <a:latin typeface="Tahoma"/>
              <a:ea typeface="Tahoma"/>
              <a:cs typeface="Tahoma"/>
            </a:endParaRPr>
          </a:p>
          <a:p>
            <a:pPr marL="0" indent="0">
              <a:lnSpc>
                <a:spcPct val="90000"/>
              </a:lnSpc>
              <a:buNone/>
            </a:pPr>
            <a:r>
              <a:rPr lang="en-US" sz="1600" b="1" dirty="0">
                <a:solidFill>
                  <a:schemeClr val="accent6">
                    <a:lumMod val="50000"/>
                  </a:schemeClr>
                </a:solidFill>
                <a:latin typeface="Tahoma"/>
                <a:ea typeface="Tahoma"/>
                <a:cs typeface="Tahoma"/>
              </a:rPr>
              <a:t>Award Presentations</a:t>
            </a:r>
            <a:endParaRPr lang="en-US" sz="1600" dirty="0">
              <a:solidFill>
                <a:schemeClr val="accent6">
                  <a:lumMod val="50000"/>
                </a:schemeClr>
              </a:solidFill>
              <a:latin typeface="Tahoma"/>
              <a:ea typeface="Tahoma"/>
              <a:cs typeface="Tahoma"/>
            </a:endParaRPr>
          </a:p>
          <a:p>
            <a:pPr marL="0" indent="0">
              <a:lnSpc>
                <a:spcPct val="90000"/>
              </a:lnSpc>
              <a:buNone/>
            </a:pPr>
            <a:endParaRPr lang="en-US" sz="1600" dirty="0">
              <a:solidFill>
                <a:schemeClr val="accent6">
                  <a:lumMod val="50000"/>
                </a:schemeClr>
              </a:solidFill>
              <a:latin typeface="Tahoma"/>
              <a:ea typeface="Tahoma"/>
              <a:cs typeface="Tahoma"/>
            </a:endParaRPr>
          </a:p>
          <a:p>
            <a:pPr marL="0" indent="0">
              <a:lnSpc>
                <a:spcPct val="90000"/>
              </a:lnSpc>
              <a:buNone/>
            </a:pPr>
            <a:r>
              <a:rPr lang="en-US" sz="1600" b="1" dirty="0">
                <a:solidFill>
                  <a:schemeClr val="accent6">
                    <a:lumMod val="50000"/>
                  </a:schemeClr>
                </a:solidFill>
                <a:latin typeface="Tahoma"/>
                <a:ea typeface="Tahoma"/>
                <a:cs typeface="Tahoma"/>
              </a:rPr>
              <a:t>Closing Remarks</a:t>
            </a:r>
            <a:endParaRPr lang="en-US" sz="1600" dirty="0">
              <a:solidFill>
                <a:schemeClr val="accent6">
                  <a:lumMod val="50000"/>
                </a:schemeClr>
              </a:solidFill>
              <a:latin typeface="Tahoma"/>
              <a:ea typeface="Tahoma"/>
              <a:cs typeface="Tahoma"/>
            </a:endParaRPr>
          </a:p>
          <a:p>
            <a:pPr marL="0" indent="0">
              <a:lnSpc>
                <a:spcPct val="90000"/>
              </a:lnSpc>
              <a:buNone/>
            </a:pPr>
            <a:r>
              <a:rPr lang="en-US" sz="1600" dirty="0">
                <a:solidFill>
                  <a:schemeClr val="accent6">
                    <a:lumMod val="50000"/>
                  </a:schemeClr>
                </a:solidFill>
                <a:latin typeface="Tahoma"/>
                <a:ea typeface="Tahoma"/>
                <a:cs typeface="Tahoma"/>
              </a:rPr>
              <a:t>Julie Gaynor, Chamber Board Member, Co-Chair, Workforce Development Committee</a:t>
            </a:r>
          </a:p>
          <a:p>
            <a:pPr marL="0" indent="0">
              <a:lnSpc>
                <a:spcPct val="90000"/>
              </a:lnSpc>
              <a:buNone/>
            </a:pPr>
            <a:r>
              <a:rPr lang="en-US" sz="1600" dirty="0">
                <a:solidFill>
                  <a:schemeClr val="accent6">
                    <a:lumMod val="50000"/>
                  </a:schemeClr>
                </a:solidFill>
                <a:latin typeface="Tahoma"/>
                <a:ea typeface="Tahoma"/>
                <a:cs typeface="Tahoma"/>
              </a:rPr>
              <a:t>Sharon Kihn, Chamber President</a:t>
            </a:r>
          </a:p>
          <a:p>
            <a:pPr marL="0" indent="0">
              <a:lnSpc>
                <a:spcPct val="90000"/>
              </a:lnSpc>
              <a:buNone/>
            </a:pPr>
            <a:endParaRPr lang="en-US" sz="1600" dirty="0">
              <a:solidFill>
                <a:schemeClr val="accent6">
                  <a:lumMod val="50000"/>
                </a:schemeClr>
              </a:solidFill>
              <a:latin typeface="Tahoma"/>
              <a:ea typeface="Tahoma"/>
              <a:cs typeface="Tahoma"/>
            </a:endParaRPr>
          </a:p>
          <a:p>
            <a:pPr marL="0" indent="0">
              <a:lnSpc>
                <a:spcPct val="90000"/>
              </a:lnSpc>
              <a:buNone/>
            </a:pPr>
            <a:r>
              <a:rPr lang="en-US" sz="1600" b="1" dirty="0">
                <a:solidFill>
                  <a:schemeClr val="accent6">
                    <a:lumMod val="50000"/>
                  </a:schemeClr>
                </a:solidFill>
                <a:latin typeface="Tahoma"/>
                <a:ea typeface="Tahoma"/>
                <a:cs typeface="Tahoma"/>
              </a:rPr>
              <a:t>Reception</a:t>
            </a:r>
          </a:p>
          <a:p>
            <a:pPr marL="0" indent="0">
              <a:lnSpc>
                <a:spcPct val="90000"/>
              </a:lnSpc>
              <a:buNone/>
            </a:pPr>
            <a:r>
              <a:rPr lang="en-US" sz="1000" dirty="0"/>
              <a:t>  </a:t>
            </a:r>
          </a:p>
          <a:p>
            <a:pPr marL="0" indent="0">
              <a:lnSpc>
                <a:spcPct val="90000"/>
              </a:lnSpc>
              <a:buNone/>
            </a:pPr>
            <a:endParaRPr lang="en-US" sz="1000" dirty="0"/>
          </a:p>
        </p:txBody>
      </p:sp>
    </p:spTree>
    <p:extLst>
      <p:ext uri="{BB962C8B-B14F-4D97-AF65-F5344CB8AC3E}">
        <p14:creationId xmlns:p14="http://schemas.microsoft.com/office/powerpoint/2010/main" val="3284726480"/>
      </p:ext>
    </p:extLst>
  </p:cSld>
  <p:clrMapOvr>
    <a:overrideClrMapping bg1="lt1" tx1="dk1" bg2="lt2" tx2="dk2" accent1="accent1" accent2="accent2" accent3="accent3" accent4="accent4" accent5="accent5" accent6="accent6" hlink="hlink" folHlink="folHlink"/>
  </p:clrMapOvr>
  <p:transition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ABA90-2A17-4896-9D24-119F9DC8B502}"/>
              </a:ext>
            </a:extLst>
          </p:cNvPr>
          <p:cNvSpPr>
            <a:spLocks noGrp="1"/>
          </p:cNvSpPr>
          <p:nvPr>
            <p:ph idx="1"/>
          </p:nvPr>
        </p:nvSpPr>
        <p:spPr>
          <a:xfrm>
            <a:off x="561215" y="1541865"/>
            <a:ext cx="5616216" cy="3785419"/>
          </a:xfrm>
        </p:spPr>
        <p:txBody>
          <a:bodyPr vert="horz" lIns="91440" tIns="45720" rIns="91440" bIns="45720" rtlCol="0" anchor="t">
            <a:normAutofit/>
          </a:bodyPr>
          <a:lstStyle/>
          <a:p>
            <a:pPr marL="0" indent="0" algn="ctr">
              <a:buNone/>
            </a:pPr>
            <a:r>
              <a:rPr lang="en-US" sz="4000" dirty="0"/>
              <a:t>CONGRATULATIONS</a:t>
            </a:r>
          </a:p>
          <a:p>
            <a:pPr marL="0" indent="0" algn="ctr">
              <a:buNone/>
            </a:pPr>
            <a:br>
              <a:rPr lang="en-US" sz="4000" dirty="0"/>
            </a:br>
            <a:r>
              <a:rPr lang="en-US" sz="4000" dirty="0"/>
              <a:t>Chris </a:t>
            </a:r>
            <a:r>
              <a:rPr lang="en-US" sz="4000" dirty="0" err="1"/>
              <a:t>Acab</a:t>
            </a:r>
            <a:endParaRPr lang="en-US" sz="4000" dirty="0"/>
          </a:p>
          <a:p>
            <a:pPr marL="0" indent="0">
              <a:buNone/>
            </a:pPr>
            <a:r>
              <a:rPr lang="en-US" sz="2800" dirty="0"/>
              <a:t>Mars Estates Elementary School </a:t>
            </a:r>
          </a:p>
        </p:txBody>
      </p:sp>
      <p:sp>
        <p:nvSpPr>
          <p:cNvPr id="3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6" name="Rectangle 3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0" name="Rectangle 3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Content Placeholder 4">
            <a:extLst>
              <a:ext uri="{FF2B5EF4-FFF2-40B4-BE49-F238E27FC236}">
                <a16:creationId xmlns:a16="http://schemas.microsoft.com/office/drawing/2014/main" id="{72E2DDE7-0918-4C08-8FC2-52539B639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096" y="1541865"/>
            <a:ext cx="4377160" cy="4569986"/>
          </a:xfrm>
          <a:prstGeom prst="rect">
            <a:avLst/>
          </a:prstGeom>
          <a:effectLst/>
        </p:spPr>
      </p:pic>
    </p:spTree>
    <p:extLst>
      <p:ext uri="{BB962C8B-B14F-4D97-AF65-F5344CB8AC3E}">
        <p14:creationId xmlns:p14="http://schemas.microsoft.com/office/powerpoint/2010/main" val="2554533555"/>
      </p:ext>
    </p:extLst>
  </p:cSld>
  <p:clrMapOvr>
    <a:masterClrMapping/>
  </p:clrMapOvr>
  <p:transition advClick="0"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D2F4-835E-4D84-84C8-F22EB7BEAE0B}"/>
              </a:ext>
            </a:extLst>
          </p:cNvPr>
          <p:cNvSpPr>
            <a:spLocks noGrp="1"/>
          </p:cNvSpPr>
          <p:nvPr>
            <p:ph type="title"/>
          </p:nvPr>
        </p:nvSpPr>
        <p:spPr>
          <a:xfrm>
            <a:off x="204119" y="2312825"/>
            <a:ext cx="6525460" cy="1622321"/>
          </a:xfrm>
        </p:spPr>
        <p:txBody>
          <a:bodyPr>
            <a:normAutofit/>
          </a:bodyPr>
          <a:lstStyle/>
          <a:p>
            <a:pPr algn="ctr"/>
            <a:br>
              <a:rPr lang="en-US" sz="4400" dirty="0"/>
            </a:br>
            <a:endParaRPr lang="en-US" dirty="0"/>
          </a:p>
        </p:txBody>
      </p:sp>
      <p:sp>
        <p:nvSpPr>
          <p:cNvPr id="3" name="Content Placeholder 2">
            <a:extLst>
              <a:ext uri="{FF2B5EF4-FFF2-40B4-BE49-F238E27FC236}">
                <a16:creationId xmlns:a16="http://schemas.microsoft.com/office/drawing/2014/main" id="{6A7ABA90-2A17-4896-9D24-119F9DC8B502}"/>
              </a:ext>
            </a:extLst>
          </p:cNvPr>
          <p:cNvSpPr>
            <a:spLocks noGrp="1"/>
          </p:cNvSpPr>
          <p:nvPr>
            <p:ph idx="1"/>
          </p:nvPr>
        </p:nvSpPr>
        <p:spPr>
          <a:xfrm>
            <a:off x="561215" y="1440426"/>
            <a:ext cx="5616216" cy="3785419"/>
          </a:xfrm>
        </p:spPr>
        <p:txBody>
          <a:bodyPr vert="horz" lIns="91440" tIns="45720" rIns="91440" bIns="45720" rtlCol="0" anchor="t">
            <a:normAutofit/>
          </a:bodyPr>
          <a:lstStyle/>
          <a:p>
            <a:pPr marL="0" indent="0" algn="ctr">
              <a:buNone/>
            </a:pPr>
            <a:r>
              <a:rPr lang="en-US" sz="4000" dirty="0"/>
              <a:t>CONGRATULATIONS</a:t>
            </a:r>
          </a:p>
          <a:p>
            <a:pPr marL="0" indent="0" algn="ctr">
              <a:buNone/>
            </a:pPr>
            <a:br>
              <a:rPr lang="en-US" sz="4000" dirty="0"/>
            </a:br>
            <a:r>
              <a:rPr lang="en-US" sz="4000" dirty="0"/>
              <a:t>Elizabeth McLaughlin</a:t>
            </a:r>
            <a:br>
              <a:rPr lang="en-US" sz="5400" dirty="0"/>
            </a:br>
            <a:r>
              <a:rPr lang="en-US" sz="2800" dirty="0"/>
              <a:t>Mars Estates Elementary School</a:t>
            </a:r>
          </a:p>
        </p:txBody>
      </p:sp>
      <p:sp>
        <p:nvSpPr>
          <p:cNvPr id="3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6" name="Rectangle 3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0" name="Rectangle 3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CA1C814B-AFAE-4FA8-8755-26212717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154" y="1440426"/>
            <a:ext cx="3966915" cy="4910687"/>
          </a:xfrm>
          <a:prstGeom prst="rect">
            <a:avLst/>
          </a:prstGeom>
          <a:effectLst/>
        </p:spPr>
      </p:pic>
    </p:spTree>
    <p:extLst>
      <p:ext uri="{BB962C8B-B14F-4D97-AF65-F5344CB8AC3E}">
        <p14:creationId xmlns:p14="http://schemas.microsoft.com/office/powerpoint/2010/main" val="2336803919"/>
      </p:ext>
    </p:extLst>
  </p:cSld>
  <p:clrMapOvr>
    <a:masterClrMapping/>
  </p:clrMapOvr>
  <p:transition advClick="0"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a:bodyPr>
          <a:lstStyle/>
          <a:p>
            <a:pPr algn="ctr"/>
            <a:r>
              <a:rPr lang="en-US" sz="8000" u="sng"/>
              <a:t>Finalists</a:t>
            </a:r>
            <a:r>
              <a:rPr lang="en-US" sz="8000"/>
              <a:t> </a:t>
            </a:r>
            <a:br>
              <a:rPr lang="en-US" sz="8000"/>
            </a:br>
            <a:r>
              <a:rPr lang="en-US" sz="8000"/>
              <a:t>Professors</a:t>
            </a:r>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798817" y="4848817"/>
            <a:ext cx="10582458" cy="1209763"/>
          </a:xfrm>
        </p:spPr>
        <p:txBody>
          <a:bodyPr>
            <a:normAutofit/>
          </a:bodyPr>
          <a:lstStyle/>
          <a:p>
            <a:pPr algn="ctr"/>
            <a:r>
              <a:rPr lang="en-US" sz="3600">
                <a:solidFill>
                  <a:schemeClr val="accent6">
                    <a:lumMod val="50000"/>
                  </a:schemeClr>
                </a:solidFill>
                <a:latin typeface="+mj-lt"/>
              </a:rPr>
              <a:t>Community College of Baltimore County</a:t>
            </a:r>
          </a:p>
        </p:txBody>
      </p:sp>
    </p:spTree>
    <p:extLst>
      <p:ext uri="{BB962C8B-B14F-4D97-AF65-F5344CB8AC3E}">
        <p14:creationId xmlns:p14="http://schemas.microsoft.com/office/powerpoint/2010/main" val="4013922030"/>
      </p:ext>
    </p:extLst>
  </p:cSld>
  <p:clrMapOvr>
    <a:masterClrMapping/>
  </p:clrMapOvr>
  <p:transition advClick="0"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88E-6421-4B80-8145-65EEA09609EF}"/>
              </a:ext>
            </a:extLst>
          </p:cNvPr>
          <p:cNvSpPr>
            <a:spLocks noGrp="1"/>
          </p:cNvSpPr>
          <p:nvPr>
            <p:ph type="title"/>
          </p:nvPr>
        </p:nvSpPr>
        <p:spPr>
          <a:xfrm>
            <a:off x="648930" y="629266"/>
            <a:ext cx="5616217" cy="1622321"/>
          </a:xfrm>
        </p:spPr>
        <p:txBody>
          <a:bodyPr vert="horz" lIns="91440" tIns="45720" rIns="91440" bIns="45720" rtlCol="0" anchor="t">
            <a:normAutofit/>
          </a:bodyPr>
          <a:lstStyle/>
          <a:p>
            <a:r>
              <a:rPr lang="en-US" dirty="0"/>
              <a:t>Jessica Brown-Strott</a:t>
            </a:r>
          </a:p>
        </p:txBody>
      </p:sp>
      <p:sp>
        <p:nvSpPr>
          <p:cNvPr id="6" name="TextBox 5">
            <a:extLst>
              <a:ext uri="{FF2B5EF4-FFF2-40B4-BE49-F238E27FC236}">
                <a16:creationId xmlns:a16="http://schemas.microsoft.com/office/drawing/2014/main" id="{14FB2907-D85E-470A-8DCB-81203F55B53C}"/>
              </a:ext>
            </a:extLst>
          </p:cNvPr>
          <p:cNvSpPr txBox="1"/>
          <p:nvPr/>
        </p:nvSpPr>
        <p:spPr>
          <a:xfrm>
            <a:off x="648119" y="1407887"/>
            <a:ext cx="5617028" cy="5187786"/>
          </a:xfrm>
          <a:prstGeom prst="rect">
            <a:avLst/>
          </a:prstGeom>
        </p:spPr>
        <p:txBody>
          <a:bodyPr vert="horz" lIns="91440" tIns="45720" rIns="91440" bIns="45720" rtlCol="0" anchor="t">
            <a:noAutofit/>
          </a:bodyPr>
          <a:lstStyle/>
          <a:p>
            <a:pPr marL="285750" indent="-285750" defTabSz="457200">
              <a:spcBef>
                <a:spcPts val="1000"/>
              </a:spcBef>
              <a:buClr>
                <a:schemeClr val="accent1"/>
              </a:buClr>
              <a:buSzPct val="80000"/>
              <a:buFont typeface="Wingdings 3" charset="2"/>
              <a:buChar char=""/>
            </a:pPr>
            <a:r>
              <a:rPr lang="en-US" sz="2800" dirty="0"/>
              <a:t>Energetic, Student-Centered, Motivating, Resourceful, Reliable</a:t>
            </a:r>
          </a:p>
          <a:p>
            <a:pPr marL="285750" indent="-285750" defTabSz="457200">
              <a:spcBef>
                <a:spcPts val="1000"/>
              </a:spcBef>
              <a:buClr>
                <a:schemeClr val="accent1"/>
              </a:buClr>
              <a:buSzPct val="80000"/>
              <a:buFont typeface="Wingdings 3" charset="2"/>
              <a:buChar char=""/>
            </a:pPr>
            <a:r>
              <a:rPr lang="en-US" sz="2800" dirty="0">
                <a:latin typeface="+mj-lt"/>
                <a:ea typeface="+mj-ea"/>
                <a:cs typeface="+mj-cs"/>
              </a:rPr>
              <a:t>Department: Teacher Education </a:t>
            </a:r>
          </a:p>
          <a:p>
            <a:pPr marL="285750" indent="-285750" defTabSz="457200">
              <a:spcBef>
                <a:spcPts val="1000"/>
              </a:spcBef>
              <a:buClr>
                <a:schemeClr val="accent1"/>
              </a:buClr>
              <a:buSzPct val="80000"/>
              <a:buFont typeface="Wingdings 3" charset="2"/>
              <a:buChar char=""/>
            </a:pPr>
            <a:r>
              <a:rPr lang="en-US" sz="2800" dirty="0">
                <a:latin typeface="+mj-lt"/>
                <a:ea typeface="+mj-ea"/>
                <a:cs typeface="+mj-cs"/>
              </a:rPr>
              <a:t>Expertise: Elementary Education, Literacy, Supporting Initiative to Recruit &amp; Retain Teachers</a:t>
            </a:r>
          </a:p>
          <a:p>
            <a:pPr marL="285750" indent="-285750" defTabSz="457200">
              <a:spcBef>
                <a:spcPts val="1000"/>
              </a:spcBef>
              <a:buClr>
                <a:schemeClr val="accent1"/>
              </a:buClr>
              <a:buSzPct val="80000"/>
              <a:buFont typeface="Wingdings 3" charset="2"/>
              <a:buChar char=""/>
            </a:pPr>
            <a:r>
              <a:rPr lang="en-US" sz="2800" dirty="0">
                <a:latin typeface="+mj-lt"/>
                <a:ea typeface="+mj-ea"/>
                <a:cs typeface="+mj-cs"/>
              </a:rPr>
              <a:t>Years at CCBC: 7</a:t>
            </a:r>
          </a:p>
        </p:txBody>
      </p:sp>
      <p:sp>
        <p:nvSpPr>
          <p:cNvPr id="22"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4" name="Rectangle 23">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02DD0EB8-161A-43AA-BC7D-1F70E98B28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72"/>
          <a:stretch/>
        </p:blipFill>
        <p:spPr>
          <a:xfrm>
            <a:off x="7407210" y="1617784"/>
            <a:ext cx="4221486" cy="4763459"/>
          </a:xfrm>
          <a:prstGeom prst="rect">
            <a:avLst/>
          </a:prstGeom>
          <a:effectLst/>
        </p:spPr>
      </p:pic>
      <p:sp>
        <p:nvSpPr>
          <p:cNvPr id="28" name="Rectangle 27">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92768026"/>
      </p:ext>
    </p:extLst>
  </p:cSld>
  <p:clrMapOvr>
    <a:masterClrMapping/>
  </p:clrMapOvr>
  <p:transition advClick="0"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D84E-F666-49EA-A05E-6A1D80A7CDA5}"/>
              </a:ext>
            </a:extLst>
          </p:cNvPr>
          <p:cNvSpPr>
            <a:spLocks noGrp="1"/>
          </p:cNvSpPr>
          <p:nvPr>
            <p:ph type="title"/>
          </p:nvPr>
        </p:nvSpPr>
        <p:spPr>
          <a:xfrm>
            <a:off x="648930" y="629266"/>
            <a:ext cx="5616217" cy="1622321"/>
          </a:xfrm>
        </p:spPr>
        <p:txBody>
          <a:bodyPr>
            <a:normAutofit/>
          </a:bodyPr>
          <a:lstStyle/>
          <a:p>
            <a:r>
              <a:rPr lang="en-US" dirty="0"/>
              <a:t>Dr. Pauline Hamilton</a:t>
            </a:r>
          </a:p>
        </p:txBody>
      </p:sp>
      <p:sp>
        <p:nvSpPr>
          <p:cNvPr id="3" name="Content Placeholder 2">
            <a:extLst>
              <a:ext uri="{FF2B5EF4-FFF2-40B4-BE49-F238E27FC236}">
                <a16:creationId xmlns:a16="http://schemas.microsoft.com/office/drawing/2014/main" id="{69235C95-5336-45B0-8DF1-F61E048BE404}"/>
              </a:ext>
            </a:extLst>
          </p:cNvPr>
          <p:cNvSpPr>
            <a:spLocks noGrp="1"/>
          </p:cNvSpPr>
          <p:nvPr>
            <p:ph idx="1"/>
          </p:nvPr>
        </p:nvSpPr>
        <p:spPr>
          <a:xfrm>
            <a:off x="648930" y="2140242"/>
            <a:ext cx="5619360" cy="3530596"/>
          </a:xfrm>
        </p:spPr>
        <p:txBody>
          <a:bodyPr vert="horz" lIns="91440" tIns="45720" rIns="91440" bIns="45720" rtlCol="0" anchor="t">
            <a:noAutofit/>
          </a:bodyPr>
          <a:lstStyle/>
          <a:p>
            <a:r>
              <a:rPr lang="en-US" sz="2800" dirty="0"/>
              <a:t>Intelligent, Student-oriented, Fiercely Independent, Missed Dearly</a:t>
            </a:r>
          </a:p>
          <a:p>
            <a:r>
              <a:rPr lang="en-US" sz="2800" dirty="0"/>
              <a:t>Department: Physical Science</a:t>
            </a:r>
          </a:p>
          <a:p>
            <a:r>
              <a:rPr lang="en-US" sz="2800" dirty="0"/>
              <a:t>Expertise: Chemistry</a:t>
            </a:r>
          </a:p>
          <a:p>
            <a:r>
              <a:rPr lang="en-US" sz="2800" dirty="0"/>
              <a:t>Years at CCBC: 12</a:t>
            </a:r>
            <a:endParaRPr lang="en-US" dirty="0"/>
          </a:p>
          <a:p>
            <a:pPr marL="0" indent="0">
              <a:buNone/>
            </a:pPr>
            <a:endParaRPr lang="en-US"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D1DC859-4552-4025-9372-8F899283E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39" y="1540909"/>
            <a:ext cx="4103088" cy="4729262"/>
          </a:xfrm>
          <a:prstGeom prst="rect">
            <a:avLst/>
          </a:prstGeom>
          <a:effectLst/>
        </p:spPr>
      </p:pic>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2560238"/>
      </p:ext>
    </p:extLst>
  </p:cSld>
  <p:clrMapOvr>
    <a:masterClrMapping/>
  </p:clrMapOvr>
  <p:transition advClick="0"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a:bodyPr>
          <a:lstStyle/>
          <a:p>
            <a:pPr algn="ctr"/>
            <a:r>
              <a:rPr lang="en-US" sz="8000" u="sng" dirty="0"/>
              <a:t>Recipient</a:t>
            </a:r>
            <a:br>
              <a:rPr lang="en-US" sz="8000" u="sng" dirty="0"/>
            </a:br>
            <a:r>
              <a:rPr lang="en-US" sz="8000" dirty="0"/>
              <a:t>Professors</a:t>
            </a:r>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739286" y="4777380"/>
            <a:ext cx="10725333" cy="1209763"/>
          </a:xfrm>
        </p:spPr>
        <p:txBody>
          <a:bodyPr>
            <a:normAutofit/>
          </a:bodyPr>
          <a:lstStyle/>
          <a:p>
            <a:pPr algn="ctr"/>
            <a:r>
              <a:rPr lang="en-US" sz="3600">
                <a:solidFill>
                  <a:schemeClr val="accent6">
                    <a:lumMod val="50000"/>
                  </a:schemeClr>
                </a:solidFill>
                <a:latin typeface="+mj-lt"/>
              </a:rPr>
              <a:t>Community College of Baltimore County</a:t>
            </a:r>
          </a:p>
        </p:txBody>
      </p:sp>
    </p:spTree>
    <p:extLst>
      <p:ext uri="{BB962C8B-B14F-4D97-AF65-F5344CB8AC3E}">
        <p14:creationId xmlns:p14="http://schemas.microsoft.com/office/powerpoint/2010/main" val="3798485349"/>
      </p:ext>
    </p:extLst>
  </p:cSld>
  <p:clrMapOvr>
    <a:masterClrMapping/>
  </p:clrMapOvr>
  <p:transition advClick="0"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2A013-BE77-4C77-8BD8-71E0FD1A6121}"/>
              </a:ext>
            </a:extLst>
          </p:cNvPr>
          <p:cNvSpPr>
            <a:spLocks noGrp="1"/>
          </p:cNvSpPr>
          <p:nvPr>
            <p:ph idx="1"/>
          </p:nvPr>
        </p:nvSpPr>
        <p:spPr>
          <a:xfrm>
            <a:off x="561215" y="2120326"/>
            <a:ext cx="5616216" cy="3178629"/>
          </a:xfrm>
        </p:spPr>
        <p:txBody>
          <a:bodyPr vert="horz" lIns="91440" tIns="45720" rIns="91440" bIns="45720" rtlCol="0" anchor="t">
            <a:normAutofit/>
          </a:bodyPr>
          <a:lstStyle/>
          <a:p>
            <a:pPr marL="0" indent="0" algn="ctr">
              <a:buNone/>
            </a:pPr>
            <a:r>
              <a:rPr lang="en-US" sz="4000" cap="all" dirty="0"/>
              <a:t>Congratulations</a:t>
            </a:r>
          </a:p>
          <a:p>
            <a:pPr marL="0" indent="0" algn="ctr">
              <a:buNone/>
            </a:pPr>
            <a:endParaRPr lang="en-US" sz="4000" cap="all" dirty="0"/>
          </a:p>
          <a:p>
            <a:pPr marL="0" indent="0" algn="ctr">
              <a:buNone/>
            </a:pPr>
            <a:r>
              <a:rPr lang="en-US" sz="4000" dirty="0"/>
              <a:t>Jessica Brown-Strott</a:t>
            </a:r>
          </a:p>
          <a:p>
            <a:pPr marL="0" indent="0" algn="ctr">
              <a:buNone/>
            </a:pPr>
            <a:r>
              <a:rPr lang="en-US" sz="2800" dirty="0"/>
              <a:t>Teacher Education Department</a:t>
            </a:r>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3FA399BF-364E-46A2-95BF-34DFA077A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014" y="1284024"/>
            <a:ext cx="3757400" cy="5009868"/>
          </a:xfrm>
          <a:prstGeom prst="rect">
            <a:avLst/>
          </a:prstGeom>
          <a:effectLst/>
        </p:spPr>
      </p:pic>
    </p:spTree>
    <p:extLst>
      <p:ext uri="{BB962C8B-B14F-4D97-AF65-F5344CB8AC3E}">
        <p14:creationId xmlns:p14="http://schemas.microsoft.com/office/powerpoint/2010/main" val="6790069"/>
      </p:ext>
    </p:extLst>
  </p:cSld>
  <p:clrMapOvr>
    <a:masterClrMapping/>
  </p:clrMapOvr>
  <p:transition advClick="0" advTm="5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fontScale="90000"/>
          </a:bodyPr>
          <a:lstStyle/>
          <a:p>
            <a:pPr algn="ctr"/>
            <a:r>
              <a:rPr lang="en-US" sz="8000" u="sng"/>
              <a:t>Finalists </a:t>
            </a:r>
            <a:br>
              <a:rPr lang="en-US" sz="8000"/>
            </a:br>
            <a:r>
              <a:rPr lang="en-US" sz="8000"/>
              <a:t>Support Professionals</a:t>
            </a:r>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965505" y="4777380"/>
            <a:ext cx="10260990" cy="1209763"/>
          </a:xfrm>
        </p:spPr>
        <p:txBody>
          <a:bodyPr>
            <a:normAutofit lnSpcReduction="10000"/>
          </a:bodyPr>
          <a:lstStyle/>
          <a:p>
            <a:pPr algn="ctr"/>
            <a:r>
              <a:rPr lang="en-US" sz="3600">
                <a:solidFill>
                  <a:schemeClr val="accent6">
                    <a:lumMod val="50000"/>
                  </a:schemeClr>
                </a:solidFill>
                <a:latin typeface="+mj-lt"/>
              </a:rPr>
              <a:t>Baltimore County</a:t>
            </a:r>
            <a:r>
              <a:rPr lang="en-US" sz="3600">
                <a:solidFill>
                  <a:schemeClr val="accent6">
                    <a:lumMod val="50000"/>
                  </a:schemeClr>
                </a:solidFill>
              </a:rPr>
              <a:t> </a:t>
            </a:r>
            <a:endParaRPr lang="en-US" sz="3600">
              <a:solidFill>
                <a:schemeClr val="accent6">
                  <a:lumMod val="50000"/>
                </a:schemeClr>
              </a:solidFill>
              <a:latin typeface="+mj-lt"/>
            </a:endParaRPr>
          </a:p>
          <a:p>
            <a:pPr algn="ctr"/>
            <a:r>
              <a:rPr lang="en-US" sz="3600">
                <a:solidFill>
                  <a:schemeClr val="accent6">
                    <a:lumMod val="50000"/>
                  </a:schemeClr>
                </a:solidFill>
                <a:latin typeface="+mj-lt"/>
              </a:rPr>
              <a:t>Public Schools</a:t>
            </a:r>
          </a:p>
        </p:txBody>
      </p:sp>
    </p:spTree>
    <p:extLst>
      <p:ext uri="{BB962C8B-B14F-4D97-AF65-F5344CB8AC3E}">
        <p14:creationId xmlns:p14="http://schemas.microsoft.com/office/powerpoint/2010/main" val="1922861408"/>
      </p:ext>
    </p:extLst>
  </p:cSld>
  <p:clrMapOvr>
    <a:masterClrMapping/>
  </p:clrMapOvr>
  <p:transition advClick="0" advTm="5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err="1"/>
              <a:t>Laurey</a:t>
            </a:r>
            <a:r>
              <a:rPr lang="en-US" dirty="0"/>
              <a:t> Dobson</a:t>
            </a:r>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379018"/>
            <a:ext cx="6712624" cy="2661248"/>
          </a:xfrm>
        </p:spPr>
        <p:txBody>
          <a:bodyPr vert="horz" lIns="91440" tIns="45720" rIns="91440" bIns="45720" rtlCol="0" anchor="t">
            <a:normAutofit/>
          </a:bodyPr>
          <a:lstStyle/>
          <a:p>
            <a:r>
              <a:rPr lang="en-US" sz="2800" dirty="0"/>
              <a:t>Compassionate, Hard working, Dependable</a:t>
            </a:r>
          </a:p>
          <a:p>
            <a:r>
              <a:rPr lang="en-US" sz="2800" dirty="0"/>
              <a:t>Shady Spring Elementary School</a:t>
            </a:r>
          </a:p>
          <a:p>
            <a:r>
              <a:rPr lang="en-US" sz="2800" dirty="0"/>
              <a:t>Years in Current Assignment: 4</a:t>
            </a:r>
          </a:p>
          <a:p>
            <a:r>
              <a:rPr lang="en-US" sz="2800" dirty="0"/>
              <a:t>Nurse</a:t>
            </a:r>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40"/>
          <a:stretch/>
        </p:blipFill>
        <p:spPr>
          <a:xfrm>
            <a:off x="7901531" y="1601944"/>
            <a:ext cx="3967627" cy="4626790"/>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4827803"/>
      </p:ext>
    </p:extLst>
  </p:cSld>
  <p:clrMapOvr>
    <a:masterClrMapping/>
  </p:clrMapOvr>
  <p:transition advClick="0" advTm="5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1" y="629266"/>
            <a:ext cx="4166510" cy="1622321"/>
          </a:xfrm>
        </p:spPr>
        <p:txBody>
          <a:bodyPr>
            <a:normAutofit/>
          </a:bodyPr>
          <a:lstStyle/>
          <a:p>
            <a:r>
              <a:rPr lang="en-US" dirty="0"/>
              <a:t>David </a:t>
            </a:r>
            <a:r>
              <a:rPr lang="en-US" dirty="0" err="1"/>
              <a:t>DuBose</a:t>
            </a:r>
            <a:endParaRPr lang="en-US" dirty="0"/>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2" y="1854820"/>
            <a:ext cx="4166509" cy="3785419"/>
          </a:xfrm>
        </p:spPr>
        <p:txBody>
          <a:bodyPr vert="horz" lIns="91440" tIns="45720" rIns="91440" bIns="45720" rtlCol="0">
            <a:noAutofit/>
          </a:bodyPr>
          <a:lstStyle/>
          <a:p>
            <a:r>
              <a:rPr lang="en-US" sz="2800" dirty="0"/>
              <a:t>Team Player, Flexible, Calm Demeanor</a:t>
            </a:r>
          </a:p>
          <a:p>
            <a:r>
              <a:rPr lang="en-US" sz="2800" dirty="0"/>
              <a:t>Sandalwood Elementary School</a:t>
            </a:r>
          </a:p>
          <a:p>
            <a:r>
              <a:rPr lang="en-US" sz="2800" dirty="0"/>
              <a:t>Years in Current Assignment: 4</a:t>
            </a:r>
          </a:p>
          <a:p>
            <a:r>
              <a:rPr lang="en-US" sz="2800" dirty="0"/>
              <a:t>Paraeducator</a:t>
            </a:r>
          </a:p>
        </p:txBody>
      </p:sp>
      <p:sp>
        <p:nvSpPr>
          <p:cNvPr id="27"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Rectangle 28">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665"/>
          <a:stretch/>
        </p:blipFill>
        <p:spPr>
          <a:xfrm>
            <a:off x="6765134" y="1601333"/>
            <a:ext cx="4656171" cy="4216615"/>
          </a:xfrm>
          <a:prstGeom prst="rect">
            <a:avLst/>
          </a:prstGeom>
          <a:effectLst/>
        </p:spPr>
      </p:pic>
      <p:sp>
        <p:nvSpPr>
          <p:cNvPr id="33" name="Rectangle 32">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02868244"/>
      </p:ext>
    </p:extLst>
  </p:cSld>
  <p:clrMapOvr>
    <a:masterClrMapping/>
  </p:clrMapOvr>
  <p:transition advClick="0"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D84D-CB27-4C2D-BA42-EF6CE0E20526}"/>
              </a:ext>
            </a:extLst>
          </p:cNvPr>
          <p:cNvSpPr>
            <a:spLocks noGrp="1"/>
          </p:cNvSpPr>
          <p:nvPr>
            <p:ph type="title"/>
          </p:nvPr>
        </p:nvSpPr>
        <p:spPr>
          <a:xfrm>
            <a:off x="383274" y="299804"/>
            <a:ext cx="11808725" cy="857628"/>
          </a:xfrm>
        </p:spPr>
        <p:txBody>
          <a:bodyPr/>
          <a:lstStyle/>
          <a:p>
            <a:pPr algn="ctr"/>
            <a:r>
              <a:rPr lang="en-US" dirty="0"/>
              <a:t>Welcome</a:t>
            </a:r>
          </a:p>
        </p:txBody>
      </p:sp>
      <p:sp>
        <p:nvSpPr>
          <p:cNvPr id="3" name="Content Placeholder 2">
            <a:extLst>
              <a:ext uri="{FF2B5EF4-FFF2-40B4-BE49-F238E27FC236}">
                <a16:creationId xmlns:a16="http://schemas.microsoft.com/office/drawing/2014/main" id="{EEE308D2-C56D-49F8-B9C1-A93D908BCF7C}"/>
              </a:ext>
            </a:extLst>
          </p:cNvPr>
          <p:cNvSpPr>
            <a:spLocks noGrp="1"/>
          </p:cNvSpPr>
          <p:nvPr>
            <p:ph idx="1"/>
          </p:nvPr>
        </p:nvSpPr>
        <p:spPr>
          <a:xfrm>
            <a:off x="2719755" y="1257075"/>
            <a:ext cx="9106626" cy="5260955"/>
          </a:xfrm>
        </p:spPr>
        <p:txBody>
          <a:bodyPr vert="horz" lIns="91440" tIns="45720" rIns="91440" bIns="45720" rtlCol="0" anchor="t">
            <a:noAutofit/>
          </a:bodyPr>
          <a:lstStyle/>
          <a:p>
            <a:pPr marL="0" indent="0">
              <a:buNone/>
            </a:pPr>
            <a:r>
              <a:rPr lang="en-US" sz="1500" dirty="0"/>
              <a:t>On behalf of the Chesapeake Gateway Chamber of Commerce, Johns Hopkins Bayview Medical Center, the Community College of Baltimore County, and our other wonderful sponsors, I’d like to thank you for joining us for this special Awards for Excellence in Education ceremony.  </a:t>
            </a:r>
          </a:p>
          <a:p>
            <a:pPr marL="0" indent="0">
              <a:buNone/>
            </a:pPr>
            <a:r>
              <a:rPr lang="en-US" sz="1500" dirty="0"/>
              <a:t>The Chesapeake Gateway Chamber of Commerce is very proud to have served Essex, Middle River, White Marsh and the surrounding areas for over 70 years.  This event honors teachers and support professionals from our community, who have made an outstanding contribution to education.  </a:t>
            </a:r>
          </a:p>
          <a:p>
            <a:pPr marL="0" indent="0">
              <a:buNone/>
            </a:pPr>
            <a:r>
              <a:rPr lang="en-US" sz="1500" dirty="0"/>
              <a:t>Our finalists have been selected, because they:</a:t>
            </a:r>
          </a:p>
          <a:p>
            <a:pPr marL="457200" lvl="1" indent="0" defTabSz="285750">
              <a:buNone/>
            </a:pPr>
            <a:r>
              <a:rPr lang="en-US" sz="1500" dirty="0"/>
              <a:t>· Direct and/or participate in leadership tasks, extra-curricular programs and special   	activities in the school and community</a:t>
            </a:r>
          </a:p>
          <a:p>
            <a:pPr marL="457200" lvl="1" indent="0">
              <a:buNone/>
            </a:pPr>
            <a:r>
              <a:rPr lang="en-US" sz="1500" dirty="0"/>
              <a:t>· Create a quality and innovative learning environment for all students</a:t>
            </a:r>
          </a:p>
          <a:p>
            <a:pPr marL="457200" lvl="1" indent="0">
              <a:buNone/>
            </a:pPr>
            <a:r>
              <a:rPr lang="en-US" sz="1500" dirty="0"/>
              <a:t>· Demonstrate a supportive and caring attitude toward students and/or colleagues</a:t>
            </a:r>
          </a:p>
          <a:p>
            <a:pPr marL="457200" lvl="1" indent="0">
              <a:buNone/>
            </a:pPr>
            <a:r>
              <a:rPr lang="en-US" sz="1500" dirty="0"/>
              <a:t>· Make a significant impact on education in a variety of ways</a:t>
            </a:r>
          </a:p>
          <a:p>
            <a:pPr marL="0" indent="0">
              <a:buNone/>
            </a:pPr>
            <a:r>
              <a:rPr lang="en-US" sz="1500" dirty="0"/>
              <a:t>We are very proud of our schools and our students! We are excited about this opportunity to acknowledge the efforts of the individuals responsible for the success of those schools and students. We know how hard our teachers, support professionals and school administrators work, and we appreciate the importance of their role with our future workforce.</a:t>
            </a:r>
          </a:p>
          <a:p>
            <a:pPr marL="0" indent="0">
              <a:buNone/>
            </a:pPr>
            <a:r>
              <a:rPr lang="en-US" sz="1500" dirty="0"/>
              <a:t>Thank you for participating in this celebration.</a:t>
            </a:r>
          </a:p>
        </p:txBody>
      </p:sp>
      <p:sp>
        <p:nvSpPr>
          <p:cNvPr id="4" name="TextBox 3">
            <a:extLst>
              <a:ext uri="{FF2B5EF4-FFF2-40B4-BE49-F238E27FC236}">
                <a16:creationId xmlns:a16="http://schemas.microsoft.com/office/drawing/2014/main" id="{5804C11C-BE32-23DC-FABE-98D99BB84979}"/>
              </a:ext>
            </a:extLst>
          </p:cNvPr>
          <p:cNvSpPr txBox="1"/>
          <p:nvPr/>
        </p:nvSpPr>
        <p:spPr>
          <a:xfrm>
            <a:off x="399264" y="4162425"/>
            <a:ext cx="2093226" cy="1200329"/>
          </a:xfrm>
          <a:prstGeom prst="rect">
            <a:avLst/>
          </a:prstGeom>
          <a:noFill/>
        </p:spPr>
        <p:txBody>
          <a:bodyPr wrap="square" rtlCol="0">
            <a:spAutoFit/>
          </a:bodyPr>
          <a:lstStyle/>
          <a:p>
            <a:pPr algn="ctr"/>
            <a:r>
              <a:rPr lang="en-US" dirty="0"/>
              <a:t>A Message from Chamber Board Chair Sophia Montgomery</a:t>
            </a:r>
          </a:p>
        </p:txBody>
      </p:sp>
      <p:pic>
        <p:nvPicPr>
          <p:cNvPr id="8" name="Picture 7" descr="A person smiling for the camera&#10;&#10;Description automatically generated with low confidence">
            <a:extLst>
              <a:ext uri="{FF2B5EF4-FFF2-40B4-BE49-F238E27FC236}">
                <a16:creationId xmlns:a16="http://schemas.microsoft.com/office/drawing/2014/main" id="{E082C101-5D3C-7CE9-C10B-29E6CF97C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274" y="1251032"/>
            <a:ext cx="2109216" cy="2636520"/>
          </a:xfrm>
          <a:prstGeom prst="rect">
            <a:avLst/>
          </a:prstGeom>
        </p:spPr>
      </p:pic>
    </p:spTree>
    <p:extLst>
      <p:ext uri="{BB962C8B-B14F-4D97-AF65-F5344CB8AC3E}">
        <p14:creationId xmlns:p14="http://schemas.microsoft.com/office/powerpoint/2010/main" val="146652249"/>
      </p:ext>
    </p:extLst>
  </p:cSld>
  <p:clrMapOvr>
    <a:masterClrMapping/>
  </p:clrMapOvr>
  <p:transition advClick="0" advTm="33000">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a:t>Amy </a:t>
            </a:r>
            <a:r>
              <a:rPr lang="en-US" dirty="0" err="1"/>
              <a:t>Eubert</a:t>
            </a:r>
            <a:endParaRPr lang="en-US" dirty="0"/>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358920"/>
            <a:ext cx="6712624" cy="2701441"/>
          </a:xfrm>
        </p:spPr>
        <p:txBody>
          <a:bodyPr vert="horz" lIns="91440" tIns="45720" rIns="91440" bIns="45720" rtlCol="0" anchor="t">
            <a:normAutofit/>
          </a:bodyPr>
          <a:lstStyle/>
          <a:p>
            <a:r>
              <a:rPr lang="en-US" sz="2800" dirty="0"/>
              <a:t>Dedicated, Caring, Knowledgeable</a:t>
            </a:r>
          </a:p>
          <a:p>
            <a:r>
              <a:rPr lang="en-US" sz="2800" dirty="0"/>
              <a:t>Orems Elementary School</a:t>
            </a:r>
          </a:p>
          <a:p>
            <a:r>
              <a:rPr lang="en-US" sz="2800" dirty="0"/>
              <a:t>Years in Current Assignment: 9</a:t>
            </a:r>
          </a:p>
          <a:p>
            <a:r>
              <a:rPr lang="en-US" sz="2800" dirty="0"/>
              <a:t>Early Childhood Paraeducator</a:t>
            </a:r>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30" b="17697"/>
          <a:stretch/>
        </p:blipFill>
        <p:spPr>
          <a:xfrm>
            <a:off x="8129871" y="1490668"/>
            <a:ext cx="3641539" cy="4959116"/>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52305714"/>
      </p:ext>
    </p:extLst>
  </p:cSld>
  <p:clrMapOvr>
    <a:masterClrMapping/>
  </p:clrMapOvr>
  <p:transition advClick="0"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a:t>Kristina Johns</a:t>
            </a:r>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390619"/>
            <a:ext cx="6712624" cy="2638045"/>
          </a:xfrm>
        </p:spPr>
        <p:txBody>
          <a:bodyPr vert="horz" lIns="91440" tIns="45720" rIns="91440" bIns="45720" rtlCol="0" anchor="t">
            <a:normAutofit/>
          </a:bodyPr>
          <a:lstStyle/>
          <a:p>
            <a:r>
              <a:rPr lang="en-US" sz="2800" dirty="0"/>
              <a:t>Creative, Friendly, Supportive</a:t>
            </a:r>
          </a:p>
          <a:p>
            <a:r>
              <a:rPr lang="en-US" sz="2800" dirty="0"/>
              <a:t>Hawthorne Elementary School </a:t>
            </a:r>
          </a:p>
          <a:p>
            <a:r>
              <a:rPr lang="en-US" sz="2800" dirty="0"/>
              <a:t>Years in Current Assignment: 6</a:t>
            </a:r>
          </a:p>
          <a:p>
            <a:r>
              <a:rPr lang="en-US" sz="2800" dirty="0"/>
              <a:t>Support Staff/Assistant Educator with </a:t>
            </a:r>
            <a:r>
              <a:rPr lang="en-US" sz="2800" dirty="0">
                <a:latin typeface="+mn-lt"/>
              </a:rPr>
              <a:t>E</a:t>
            </a:r>
            <a:r>
              <a:rPr lang="en-US" sz="2800" b="0" i="0" dirty="0">
                <a:effectLst/>
                <a:latin typeface="+mn-lt"/>
              </a:rPr>
              <a:t>arly </a:t>
            </a:r>
            <a:r>
              <a:rPr lang="en-US" sz="2800" dirty="0">
                <a:latin typeface="+mn-lt"/>
              </a:rPr>
              <a:t>C</a:t>
            </a:r>
            <a:r>
              <a:rPr lang="en-US" sz="2800" b="0" i="0" dirty="0">
                <a:effectLst/>
                <a:latin typeface="+mn-lt"/>
              </a:rPr>
              <a:t>hildhood Department</a:t>
            </a:r>
            <a:endParaRPr lang="en-US" sz="2800" dirty="0">
              <a:latin typeface="+mn-lt"/>
            </a:endParaRPr>
          </a:p>
          <a:p>
            <a:endParaRPr lang="en-US" sz="2800" dirty="0"/>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a:extLst>
              <a:ext uri="{28A0092B-C50C-407E-A947-70E740481C1C}">
                <a14:useLocalDpi xmlns:a14="http://schemas.microsoft.com/office/drawing/2010/main" val="0"/>
              </a:ext>
            </a:extLst>
          </a:blip>
          <a:srcRect b="40193"/>
          <a:stretch/>
        </p:blipFill>
        <p:spPr>
          <a:xfrm>
            <a:off x="7891258" y="1644790"/>
            <a:ext cx="3919944" cy="4432578"/>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35449681"/>
      </p:ext>
    </p:extLst>
  </p:cSld>
  <p:clrMapOvr>
    <a:masterClrMapping/>
  </p:clrMapOvr>
  <p:transition advClick="0" advTm="500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a:t>Denise Lucas</a:t>
            </a:r>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427949"/>
            <a:ext cx="6712624" cy="3079710"/>
          </a:xfrm>
        </p:spPr>
        <p:txBody>
          <a:bodyPr vert="horz" lIns="91440" tIns="45720" rIns="91440" bIns="45720" rtlCol="0" anchor="t">
            <a:normAutofit/>
          </a:bodyPr>
          <a:lstStyle/>
          <a:p>
            <a:r>
              <a:rPr lang="en-US" sz="2800" dirty="0"/>
              <a:t>Team Player, School Advocate, Dedicated</a:t>
            </a:r>
          </a:p>
          <a:p>
            <a:r>
              <a:rPr lang="en-US" sz="2800" dirty="0"/>
              <a:t>Martin Boulevard Elementary School</a:t>
            </a:r>
          </a:p>
          <a:p>
            <a:r>
              <a:rPr lang="en-US" sz="2800" dirty="0"/>
              <a:t>Years in Current Assignment: 15</a:t>
            </a:r>
          </a:p>
          <a:p>
            <a:r>
              <a:rPr lang="en-US" sz="2800" dirty="0"/>
              <a:t>Paraeducator</a:t>
            </a:r>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a:extLst>
              <a:ext uri="{28A0092B-C50C-407E-A947-70E740481C1C}">
                <a14:useLocalDpi xmlns:a14="http://schemas.microsoft.com/office/drawing/2010/main" val="0"/>
              </a:ext>
            </a:extLst>
          </a:blip>
          <a:srcRect b="18321"/>
          <a:stretch/>
        </p:blipFill>
        <p:spPr>
          <a:xfrm>
            <a:off x="8028077" y="1293727"/>
            <a:ext cx="3788770" cy="5348154"/>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1315471"/>
      </p:ext>
    </p:extLst>
  </p:cSld>
  <p:clrMapOvr>
    <a:masterClrMapping/>
  </p:clrMapOvr>
  <p:transition advClick="0" advTm="5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a:t>Valerie Markey</a:t>
            </a:r>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860330"/>
            <a:ext cx="6712624" cy="2268942"/>
          </a:xfrm>
        </p:spPr>
        <p:txBody>
          <a:bodyPr vert="horz" lIns="91440" tIns="45720" rIns="91440" bIns="45720" rtlCol="0" anchor="t">
            <a:normAutofit/>
          </a:bodyPr>
          <a:lstStyle/>
          <a:p>
            <a:r>
              <a:rPr lang="en-US" sz="2800" dirty="0"/>
              <a:t>Flexible, Compassionate, Inclusive</a:t>
            </a:r>
          </a:p>
          <a:p>
            <a:r>
              <a:rPr lang="en-US" sz="2800" dirty="0"/>
              <a:t>Mars Estates Elementary School</a:t>
            </a:r>
          </a:p>
          <a:p>
            <a:r>
              <a:rPr lang="en-US" sz="2800" dirty="0"/>
              <a:t>Years in Current Assignment: 10</a:t>
            </a:r>
          </a:p>
          <a:p>
            <a:r>
              <a:rPr lang="en-US" sz="2800" dirty="0"/>
              <a:t>Speech Language Pathologist</a:t>
            </a:r>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538" y="1440426"/>
            <a:ext cx="3412913" cy="5108750"/>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2169275"/>
      </p:ext>
    </p:extLst>
  </p:cSld>
  <p:clrMapOvr>
    <a:masterClrMapping/>
  </p:clrMapOvr>
  <p:transition advClick="0" advTm="5000">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4230-9236-4EBF-9537-DED68589D1CD}"/>
              </a:ext>
            </a:extLst>
          </p:cNvPr>
          <p:cNvSpPr>
            <a:spLocks noGrp="1"/>
          </p:cNvSpPr>
          <p:nvPr>
            <p:ph type="title"/>
          </p:nvPr>
        </p:nvSpPr>
        <p:spPr>
          <a:xfrm>
            <a:off x="648930" y="629266"/>
            <a:ext cx="6188190" cy="1622321"/>
          </a:xfrm>
        </p:spPr>
        <p:txBody>
          <a:bodyPr>
            <a:normAutofit/>
          </a:bodyPr>
          <a:lstStyle/>
          <a:p>
            <a:r>
              <a:rPr lang="en-US" dirty="0"/>
              <a:t>Stefanie Paige</a:t>
            </a:r>
          </a:p>
        </p:txBody>
      </p:sp>
      <p:sp>
        <p:nvSpPr>
          <p:cNvPr id="3" name="Content Placeholder 2">
            <a:extLst>
              <a:ext uri="{FF2B5EF4-FFF2-40B4-BE49-F238E27FC236}">
                <a16:creationId xmlns:a16="http://schemas.microsoft.com/office/drawing/2014/main" id="{4184EAEF-23DE-444A-BB03-8DB3968164B3}"/>
              </a:ext>
            </a:extLst>
          </p:cNvPr>
          <p:cNvSpPr>
            <a:spLocks noGrp="1"/>
          </p:cNvSpPr>
          <p:nvPr>
            <p:ph idx="1"/>
          </p:nvPr>
        </p:nvSpPr>
        <p:spPr>
          <a:xfrm>
            <a:off x="648930" y="2444288"/>
            <a:ext cx="6712624" cy="2701441"/>
          </a:xfrm>
        </p:spPr>
        <p:txBody>
          <a:bodyPr vert="horz" lIns="91440" tIns="45720" rIns="91440" bIns="45720" rtlCol="0" anchor="t">
            <a:normAutofit/>
          </a:bodyPr>
          <a:lstStyle/>
          <a:p>
            <a:r>
              <a:rPr lang="en-US" sz="2800" dirty="0"/>
              <a:t>Outgoing, Dedicated, Hard Working, Compassionate, Reliable</a:t>
            </a:r>
          </a:p>
          <a:p>
            <a:r>
              <a:rPr lang="en-US" sz="2800" dirty="0"/>
              <a:t>Kenwood High School</a:t>
            </a:r>
          </a:p>
          <a:p>
            <a:r>
              <a:rPr lang="en-US" sz="2800" dirty="0"/>
              <a:t>Years in Current Assignment: 2</a:t>
            </a:r>
          </a:p>
          <a:p>
            <a:r>
              <a:rPr lang="en-US" sz="2800" dirty="0"/>
              <a:t>Building Service Worker</a:t>
            </a:r>
          </a:p>
        </p:txBody>
      </p:sp>
      <p:sp>
        <p:nvSpPr>
          <p:cNvPr id="1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3C19731B-C530-41B9-A40F-CF38FE673724}"/>
              </a:ext>
            </a:extLst>
          </p:cNvPr>
          <p:cNvPicPr>
            <a:picLocks noChangeAspect="1"/>
          </p:cNvPicPr>
          <p:nvPr/>
        </p:nvPicPr>
        <p:blipFill rotWithShape="1">
          <a:blip r:embed="rId3">
            <a:extLst>
              <a:ext uri="{28A0092B-C50C-407E-A947-70E740481C1C}">
                <a14:useLocalDpi xmlns:a14="http://schemas.microsoft.com/office/drawing/2010/main" val="0"/>
              </a:ext>
            </a:extLst>
          </a:blip>
          <a:srcRect l="14057" t="36580"/>
          <a:stretch/>
        </p:blipFill>
        <p:spPr>
          <a:xfrm>
            <a:off x="7848950" y="1822264"/>
            <a:ext cx="4009966" cy="3945490"/>
          </a:xfrm>
          <a:prstGeom prst="rect">
            <a:avLst/>
          </a:prstGeom>
          <a:effectLst/>
        </p:spPr>
      </p:pic>
      <p:sp>
        <p:nvSpPr>
          <p:cNvPr id="22"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45294039"/>
      </p:ext>
    </p:extLst>
  </p:cSld>
  <p:clrMapOvr>
    <a:masterClrMapping/>
  </p:clrMapOvr>
  <p:transition advClick="0" advTm="5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23A-77CD-400B-9491-10160023A74A}"/>
              </a:ext>
            </a:extLst>
          </p:cNvPr>
          <p:cNvSpPr>
            <a:spLocks noGrp="1"/>
          </p:cNvSpPr>
          <p:nvPr>
            <p:ph type="title"/>
          </p:nvPr>
        </p:nvSpPr>
        <p:spPr>
          <a:xfrm>
            <a:off x="648930" y="629266"/>
            <a:ext cx="5616217" cy="1622321"/>
          </a:xfrm>
        </p:spPr>
        <p:txBody>
          <a:bodyPr>
            <a:normAutofit/>
          </a:bodyPr>
          <a:lstStyle/>
          <a:p>
            <a:r>
              <a:rPr lang="en-US" dirty="0"/>
              <a:t>Andrea Ruffin</a:t>
            </a:r>
          </a:p>
        </p:txBody>
      </p:sp>
      <p:sp>
        <p:nvSpPr>
          <p:cNvPr id="3" name="Content Placeholder 2">
            <a:extLst>
              <a:ext uri="{FF2B5EF4-FFF2-40B4-BE49-F238E27FC236}">
                <a16:creationId xmlns:a16="http://schemas.microsoft.com/office/drawing/2014/main" id="{3EB61E62-9448-41B2-9273-86C181B3AEDD}"/>
              </a:ext>
            </a:extLst>
          </p:cNvPr>
          <p:cNvSpPr>
            <a:spLocks noGrp="1"/>
          </p:cNvSpPr>
          <p:nvPr>
            <p:ph idx="1"/>
          </p:nvPr>
        </p:nvSpPr>
        <p:spPr>
          <a:xfrm>
            <a:off x="648930" y="2381584"/>
            <a:ext cx="5942788" cy="2656114"/>
          </a:xfrm>
        </p:spPr>
        <p:txBody>
          <a:bodyPr vert="horz" lIns="91440" tIns="45720" rIns="91440" bIns="45720" rtlCol="0" anchor="t">
            <a:normAutofit/>
          </a:bodyPr>
          <a:lstStyle/>
          <a:p>
            <a:r>
              <a:rPr lang="en-US" sz="2800" dirty="0"/>
              <a:t>Caring, Supportive, Dedicated, K</a:t>
            </a:r>
            <a:r>
              <a:rPr lang="en-US" sz="2600" dirty="0"/>
              <a:t>ind, Uniting</a:t>
            </a:r>
          </a:p>
          <a:p>
            <a:r>
              <a:rPr lang="en-US" sz="2800" dirty="0"/>
              <a:t>Deep Creek Middle School</a:t>
            </a:r>
          </a:p>
          <a:p>
            <a:r>
              <a:rPr lang="en-US" sz="2800" dirty="0"/>
              <a:t>Years in Current Assignment: 3</a:t>
            </a:r>
          </a:p>
          <a:p>
            <a:r>
              <a:rPr lang="en-US" sz="2800" dirty="0"/>
              <a:t>Paraprofessional</a:t>
            </a:r>
            <a:endParaRPr lang="en-US" dirty="0"/>
          </a:p>
          <a:p>
            <a:endParaRPr lang="en-US"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13A8BFAF-BA6D-4FD4-8F83-41BEE2227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010" y="1399845"/>
            <a:ext cx="3900982" cy="5201309"/>
          </a:xfrm>
          <a:prstGeom prst="rect">
            <a:avLst/>
          </a:prstGeom>
          <a:effectLst/>
        </p:spPr>
      </p:pic>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537609"/>
      </p:ext>
    </p:extLst>
  </p:cSld>
  <p:clrMapOvr>
    <a:masterClrMapping/>
  </p:clrMapOvr>
  <p:transition advClick="0" advTm="500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F7CA-EAFD-4C39-8BA2-51B88F6814F6}"/>
              </a:ext>
            </a:extLst>
          </p:cNvPr>
          <p:cNvSpPr>
            <a:spLocks noGrp="1"/>
          </p:cNvSpPr>
          <p:nvPr>
            <p:ph type="title"/>
          </p:nvPr>
        </p:nvSpPr>
        <p:spPr>
          <a:xfrm>
            <a:off x="648930" y="629266"/>
            <a:ext cx="5616217" cy="1622321"/>
          </a:xfrm>
        </p:spPr>
        <p:txBody>
          <a:bodyPr>
            <a:normAutofit/>
          </a:bodyPr>
          <a:lstStyle/>
          <a:p>
            <a:r>
              <a:rPr lang="en-US" dirty="0"/>
              <a:t>Suzanne R. Spangler</a:t>
            </a:r>
          </a:p>
        </p:txBody>
      </p:sp>
      <p:sp>
        <p:nvSpPr>
          <p:cNvPr id="3" name="Content Placeholder 2">
            <a:extLst>
              <a:ext uri="{FF2B5EF4-FFF2-40B4-BE49-F238E27FC236}">
                <a16:creationId xmlns:a16="http://schemas.microsoft.com/office/drawing/2014/main" id="{C1869328-2864-4AC8-A2DA-61CFE4E781AD}"/>
              </a:ext>
            </a:extLst>
          </p:cNvPr>
          <p:cNvSpPr>
            <a:spLocks noGrp="1"/>
          </p:cNvSpPr>
          <p:nvPr>
            <p:ph idx="1"/>
          </p:nvPr>
        </p:nvSpPr>
        <p:spPr>
          <a:xfrm>
            <a:off x="648931" y="2361487"/>
            <a:ext cx="5616216" cy="2696308"/>
          </a:xfrm>
        </p:spPr>
        <p:txBody>
          <a:bodyPr vert="horz" lIns="91440" tIns="45720" rIns="91440" bIns="45720" rtlCol="0">
            <a:normAutofit fontScale="92500"/>
          </a:bodyPr>
          <a:lstStyle/>
          <a:p>
            <a:r>
              <a:rPr lang="en-US" sz="2800" dirty="0"/>
              <a:t>Resourceful, Empathetic, Knowledgeable</a:t>
            </a:r>
          </a:p>
          <a:p>
            <a:r>
              <a:rPr lang="en-US" sz="2800" dirty="0"/>
              <a:t>Crossroads Center</a:t>
            </a:r>
          </a:p>
          <a:p>
            <a:r>
              <a:rPr lang="en-US" sz="2800" dirty="0"/>
              <a:t>Years in Current Assignment: 3 </a:t>
            </a:r>
          </a:p>
          <a:p>
            <a:r>
              <a:rPr lang="en-US" sz="2800" dirty="0"/>
              <a:t> Secretary</a:t>
            </a:r>
          </a:p>
        </p:txBody>
      </p:sp>
      <p:sp>
        <p:nvSpPr>
          <p:cNvPr id="25"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Rectangle 26">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9" name="Picture 8">
            <a:extLst>
              <a:ext uri="{FF2B5EF4-FFF2-40B4-BE49-F238E27FC236}">
                <a16:creationId xmlns:a16="http://schemas.microsoft.com/office/drawing/2014/main" id="{C062FA7A-404C-4062-BD7A-3AEB7AB0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448" y="1440426"/>
            <a:ext cx="3987621" cy="4990903"/>
          </a:xfrm>
          <a:prstGeom prst="rect">
            <a:avLst/>
          </a:prstGeom>
          <a:effectLst/>
        </p:spPr>
      </p:pic>
      <p:sp>
        <p:nvSpPr>
          <p:cNvPr id="31" name="Rectangle 30">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23171329"/>
      </p:ext>
    </p:extLst>
  </p:cSld>
  <p:clrMapOvr>
    <a:masterClrMapping/>
  </p:clrMapOvr>
  <p:transition advClick="0" advTm="5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BB05-A22A-4E8A-A2CF-D21C890E089E}"/>
              </a:ext>
            </a:extLst>
          </p:cNvPr>
          <p:cNvSpPr>
            <a:spLocks noGrp="1"/>
          </p:cNvSpPr>
          <p:nvPr>
            <p:ph type="title"/>
          </p:nvPr>
        </p:nvSpPr>
        <p:spPr>
          <a:xfrm>
            <a:off x="648930" y="629266"/>
            <a:ext cx="5616217" cy="1622321"/>
          </a:xfrm>
        </p:spPr>
        <p:txBody>
          <a:bodyPr>
            <a:normAutofit/>
          </a:bodyPr>
          <a:lstStyle/>
          <a:p>
            <a:r>
              <a:rPr lang="en-US" dirty="0"/>
              <a:t>Marlene Walters</a:t>
            </a:r>
          </a:p>
        </p:txBody>
      </p:sp>
      <p:sp>
        <p:nvSpPr>
          <p:cNvPr id="3" name="Content Placeholder 2">
            <a:extLst>
              <a:ext uri="{FF2B5EF4-FFF2-40B4-BE49-F238E27FC236}">
                <a16:creationId xmlns:a16="http://schemas.microsoft.com/office/drawing/2014/main" id="{DEA21969-9A8F-4771-825C-2454B7C3C3D4}"/>
              </a:ext>
            </a:extLst>
          </p:cNvPr>
          <p:cNvSpPr>
            <a:spLocks noGrp="1"/>
          </p:cNvSpPr>
          <p:nvPr>
            <p:ph idx="1"/>
          </p:nvPr>
        </p:nvSpPr>
        <p:spPr>
          <a:xfrm>
            <a:off x="648931" y="2438400"/>
            <a:ext cx="5616216" cy="3785419"/>
          </a:xfrm>
        </p:spPr>
        <p:txBody>
          <a:bodyPr vert="horz" lIns="91440" tIns="45720" rIns="91440" bIns="45720" rtlCol="0">
            <a:normAutofit lnSpcReduction="10000"/>
          </a:bodyPr>
          <a:lstStyle/>
          <a:p>
            <a:r>
              <a:rPr lang="en-US" sz="2800" dirty="0"/>
              <a:t>Steadfast, Respected, Eager, Compassionate</a:t>
            </a:r>
          </a:p>
          <a:p>
            <a:r>
              <a:rPr lang="en-US" sz="2800" dirty="0"/>
              <a:t>Chesapeake High School</a:t>
            </a:r>
          </a:p>
          <a:p>
            <a:r>
              <a:rPr lang="en-US" sz="2800" dirty="0"/>
              <a:t>Years in current assignment: 17</a:t>
            </a:r>
          </a:p>
          <a:p>
            <a:r>
              <a:rPr lang="en-US" sz="2800" dirty="0"/>
              <a:t>Student Support Staff &amp; Assistant to the </a:t>
            </a:r>
            <a:r>
              <a:rPr lang="en-US" sz="2800" b="0" i="0" dirty="0">
                <a:effectLst/>
                <a:latin typeface="AtlasGrotesk"/>
              </a:rPr>
              <a:t>Athletic Director</a:t>
            </a:r>
            <a:endParaRPr lang="en-US" sz="2800"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a:extLst>
              <a:ext uri="{FF2B5EF4-FFF2-40B4-BE49-F238E27FC236}">
                <a16:creationId xmlns:a16="http://schemas.microsoft.com/office/drawing/2014/main" id="{C34E8AE2-9C72-4900-85ED-846710D1F93B}"/>
              </a:ext>
            </a:extLst>
          </p:cNvPr>
          <p:cNvPicPr>
            <a:picLocks noChangeAspect="1"/>
          </p:cNvPicPr>
          <p:nvPr/>
        </p:nvPicPr>
        <p:blipFill rotWithShape="1">
          <a:blip r:embed="rId3">
            <a:extLst>
              <a:ext uri="{28A0092B-C50C-407E-A947-70E740481C1C}">
                <a14:useLocalDpi xmlns:a14="http://schemas.microsoft.com/office/drawing/2010/main" val="0"/>
              </a:ext>
            </a:extLst>
          </a:blip>
          <a:srcRect l="19883" t="7255" r="11198" b="33970"/>
          <a:stretch/>
        </p:blipFill>
        <p:spPr>
          <a:xfrm>
            <a:off x="7407210" y="1464547"/>
            <a:ext cx="4369458" cy="4968552"/>
          </a:xfrm>
          <a:prstGeom prst="rect">
            <a:avLst/>
          </a:prstGeom>
          <a:effectLst/>
        </p:spPr>
      </p:pic>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0480750"/>
      </p:ext>
    </p:extLst>
  </p:cSld>
  <p:clrMapOvr>
    <a:masterClrMapping/>
  </p:clrMapOvr>
  <p:transition advClick="0" advTm="5000">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fontScale="90000"/>
          </a:bodyPr>
          <a:lstStyle/>
          <a:p>
            <a:pPr algn="ctr"/>
            <a:r>
              <a:rPr lang="en-US" sz="8000" u="sng" dirty="0"/>
              <a:t>Recipients</a:t>
            </a:r>
            <a:r>
              <a:rPr lang="en-US" sz="8000" dirty="0"/>
              <a:t> </a:t>
            </a:r>
            <a:br>
              <a:rPr lang="en-US" sz="8000" dirty="0"/>
            </a:br>
            <a:r>
              <a:rPr lang="en-US" sz="8000" dirty="0"/>
              <a:t>Support Professionals</a:t>
            </a:r>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965505" y="4777380"/>
            <a:ext cx="10260990" cy="1209763"/>
          </a:xfrm>
        </p:spPr>
        <p:txBody>
          <a:bodyPr>
            <a:normAutofit/>
          </a:bodyPr>
          <a:lstStyle/>
          <a:p>
            <a:pPr algn="ctr"/>
            <a:r>
              <a:rPr lang="en-US" sz="3600" dirty="0">
                <a:solidFill>
                  <a:schemeClr val="accent6">
                    <a:lumMod val="50000"/>
                  </a:schemeClr>
                </a:solidFill>
                <a:latin typeface="+mj-lt"/>
              </a:rPr>
              <a:t>Baltimore County</a:t>
            </a:r>
            <a:r>
              <a:rPr lang="en-US" sz="3600" dirty="0">
                <a:solidFill>
                  <a:schemeClr val="accent6">
                    <a:lumMod val="50000"/>
                  </a:schemeClr>
                </a:solidFill>
              </a:rPr>
              <a:t> </a:t>
            </a:r>
            <a:r>
              <a:rPr lang="en-US" sz="3600" dirty="0">
                <a:solidFill>
                  <a:schemeClr val="accent6">
                    <a:lumMod val="50000"/>
                  </a:schemeClr>
                </a:solidFill>
                <a:latin typeface="+mj-lt"/>
              </a:rPr>
              <a:t>Public Schools</a:t>
            </a:r>
          </a:p>
        </p:txBody>
      </p:sp>
    </p:spTree>
    <p:extLst>
      <p:ext uri="{BB962C8B-B14F-4D97-AF65-F5344CB8AC3E}">
        <p14:creationId xmlns:p14="http://schemas.microsoft.com/office/powerpoint/2010/main" val="4270605413"/>
      </p:ext>
    </p:extLst>
  </p:cSld>
  <p:clrMapOvr>
    <a:masterClrMapping/>
  </p:clrMapOvr>
  <p:transition advClick="0" advTm="5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2A013-BE77-4C77-8BD8-71E0FD1A6121}"/>
              </a:ext>
            </a:extLst>
          </p:cNvPr>
          <p:cNvSpPr>
            <a:spLocks noGrp="1"/>
          </p:cNvSpPr>
          <p:nvPr>
            <p:ph idx="1"/>
          </p:nvPr>
        </p:nvSpPr>
        <p:spPr>
          <a:xfrm>
            <a:off x="677322" y="2286123"/>
            <a:ext cx="5616216" cy="2847033"/>
          </a:xfrm>
        </p:spPr>
        <p:txBody>
          <a:bodyPr vert="horz" lIns="91440" tIns="45720" rIns="91440" bIns="45720" rtlCol="0" anchor="t">
            <a:normAutofit/>
          </a:bodyPr>
          <a:lstStyle/>
          <a:p>
            <a:pPr marL="0" indent="0" algn="ctr">
              <a:buNone/>
            </a:pPr>
            <a:r>
              <a:rPr lang="en-US" sz="4000" cap="all" dirty="0"/>
              <a:t>Congratulations</a:t>
            </a:r>
          </a:p>
          <a:p>
            <a:pPr marL="0" indent="0" algn="ctr">
              <a:buNone/>
            </a:pPr>
            <a:endParaRPr lang="en-US" sz="4000" cap="all" dirty="0"/>
          </a:p>
          <a:p>
            <a:pPr marL="0" indent="0" algn="ctr">
              <a:buNone/>
            </a:pPr>
            <a:r>
              <a:rPr lang="en-US" sz="4000" dirty="0"/>
              <a:t>Amy </a:t>
            </a:r>
            <a:r>
              <a:rPr lang="en-US" sz="4000" dirty="0" err="1"/>
              <a:t>Eubert</a:t>
            </a:r>
            <a:endParaRPr lang="en-US" sz="4000" dirty="0"/>
          </a:p>
          <a:p>
            <a:pPr marL="0" indent="0" algn="ctr">
              <a:buNone/>
            </a:pPr>
            <a:r>
              <a:rPr lang="en-US" sz="2800" dirty="0" err="1"/>
              <a:t>Orems</a:t>
            </a:r>
            <a:r>
              <a:rPr lang="en-US" sz="2800" dirty="0"/>
              <a:t> Elementary School</a:t>
            </a:r>
          </a:p>
          <a:p>
            <a:pPr marL="0" indent="0" algn="ctr">
              <a:buNone/>
            </a:pPr>
            <a:endParaRPr lang="en-US" sz="4000"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58702324-1819-4BFB-A5B4-0861D8685D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30" b="17697"/>
          <a:stretch/>
        </p:blipFill>
        <p:spPr>
          <a:xfrm>
            <a:off x="7750304" y="1362704"/>
            <a:ext cx="3764374" cy="5126395"/>
          </a:xfrm>
          <a:prstGeom prst="rect">
            <a:avLst/>
          </a:prstGeom>
          <a:effectLst/>
        </p:spPr>
      </p:pic>
    </p:spTree>
    <p:extLst>
      <p:ext uri="{BB962C8B-B14F-4D97-AF65-F5344CB8AC3E}">
        <p14:creationId xmlns:p14="http://schemas.microsoft.com/office/powerpoint/2010/main" val="157596189"/>
      </p:ext>
    </p:extLst>
  </p:cSld>
  <p:clrMapOvr>
    <a:masterClrMapping/>
  </p:clrMapOvr>
  <p:transition advClick="0"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 name="Rectangle 31">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6" name="Freeform: Shape 35">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072099FC-1978-4238-8F75-8F269873AB5E}"/>
              </a:ext>
            </a:extLst>
          </p:cNvPr>
          <p:cNvSpPr>
            <a:spLocks noGrp="1"/>
          </p:cNvSpPr>
          <p:nvPr>
            <p:ph type="title"/>
          </p:nvPr>
        </p:nvSpPr>
        <p:spPr>
          <a:xfrm>
            <a:off x="1" y="303708"/>
            <a:ext cx="12191999" cy="1965859"/>
          </a:xfrm>
        </p:spPr>
        <p:txBody>
          <a:bodyPr anchor="ctr">
            <a:normAutofit fontScale="90000"/>
          </a:bodyPr>
          <a:lstStyle/>
          <a:p>
            <a:pPr marL="0" lvl="0" indent="0" algn="ctr" eaLnBrk="0" fontAlgn="base" hangingPunct="0">
              <a:lnSpc>
                <a:spcPct val="100000"/>
              </a:lnSpc>
              <a:spcBef>
                <a:spcPct val="0"/>
              </a:spcBef>
              <a:spcAft>
                <a:spcPct val="0"/>
              </a:spcAft>
              <a:buNone/>
            </a:pPr>
            <a:r>
              <a:rPr lang="en-US" dirty="0">
                <a:solidFill>
                  <a:srgbClr val="FFFFFF"/>
                </a:solidFill>
              </a:rPr>
              <a:t>Sponsors</a:t>
            </a:r>
            <a:br>
              <a:rPr lang="en-US" dirty="0">
                <a:solidFill>
                  <a:srgbClr val="FFFFFF"/>
                </a:solidFill>
              </a:rPr>
            </a:br>
            <a:r>
              <a:rPr lang="en-US" altLang="en-US" sz="3100" dirty="0">
                <a:solidFill>
                  <a:schemeClr val="bg1"/>
                </a:solidFill>
                <a:latin typeface="Calibri"/>
                <a:cs typeface="Calibri"/>
              </a:rPr>
              <a:t>A sincere thank you goes to all our sponsors and donors. </a:t>
            </a:r>
            <a:br>
              <a:rPr lang="en-US" altLang="en-US" sz="3100" dirty="0">
                <a:solidFill>
                  <a:schemeClr val="bg1"/>
                </a:solidFill>
                <a:latin typeface="Calibri"/>
                <a:cs typeface="Calibri"/>
              </a:rPr>
            </a:br>
            <a:r>
              <a:rPr lang="en-US" altLang="en-US" sz="3100" dirty="0">
                <a:solidFill>
                  <a:schemeClr val="bg1"/>
                </a:solidFill>
                <a:latin typeface="Calibri"/>
                <a:cs typeface="Calibri"/>
              </a:rPr>
              <a:t>Without your support, this event would not be possible.</a:t>
            </a:r>
            <a:br>
              <a:rPr lang="en-US" altLang="en-US" sz="4400" dirty="0">
                <a:latin typeface="Calibri"/>
                <a:cs typeface="Calibri"/>
              </a:rPr>
            </a:br>
            <a:endParaRPr lang="en-US" dirty="0">
              <a:solidFill>
                <a:srgbClr val="FFFFFF"/>
              </a:solidFill>
            </a:endParaRPr>
          </a:p>
        </p:txBody>
      </p:sp>
      <p:sp>
        <p:nvSpPr>
          <p:cNvPr id="10" name="Content Placeholder 2">
            <a:extLst>
              <a:ext uri="{FF2B5EF4-FFF2-40B4-BE49-F238E27FC236}">
                <a16:creationId xmlns:a16="http://schemas.microsoft.com/office/drawing/2014/main" id="{871B440A-D0EF-C7E8-C29D-110D1D01DB7C}"/>
              </a:ext>
            </a:extLst>
          </p:cNvPr>
          <p:cNvSpPr>
            <a:spLocks noGrp="1"/>
          </p:cNvSpPr>
          <p:nvPr>
            <p:ph idx="1"/>
          </p:nvPr>
        </p:nvSpPr>
        <p:spPr>
          <a:xfrm>
            <a:off x="643094" y="2481942"/>
            <a:ext cx="11002945" cy="3766457"/>
          </a:xfrm>
        </p:spPr>
        <p:txBody>
          <a:bodyPr vert="horz" lIns="91440" tIns="45720" rIns="91440" bIns="45720" rtlCol="0" anchor="t">
            <a:normAutofit/>
          </a:bodyPr>
          <a:lstStyle/>
          <a:p>
            <a:pPr marL="0" indent="0">
              <a:buNone/>
            </a:pPr>
            <a:r>
              <a:rPr lang="en-US" b="1" dirty="0"/>
              <a:t>Foundation							Gold</a:t>
            </a: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Silver													Bronze</a:t>
            </a:r>
          </a:p>
          <a:p>
            <a:pPr marL="0" indent="0">
              <a:buNone/>
            </a:pPr>
            <a:endParaRPr lang="en-US" b="1" dirty="0"/>
          </a:p>
          <a:p>
            <a:pPr marL="0" indent="0">
              <a:buNone/>
            </a:pPr>
            <a:endParaRPr lang="en-US" dirty="0"/>
          </a:p>
          <a:p>
            <a:pPr marL="0" lvl="0" indent="0" eaLnBrk="0" fontAlgn="base" hangingPunct="0">
              <a:lnSpc>
                <a:spcPct val="100000"/>
              </a:lnSpc>
              <a:spcBef>
                <a:spcPct val="0"/>
              </a:spcBef>
              <a:spcAft>
                <a:spcPct val="0"/>
              </a:spcAft>
              <a:buNone/>
            </a:pPr>
            <a:endParaRPr lang="en-US" altLang="en-US" dirty="0">
              <a:solidFill>
                <a:srgbClr val="000000"/>
              </a:solidFill>
              <a:latin typeface="Times New Roman" panose="02020603050405020304" pitchFamily="18" charset="0"/>
            </a:endParaRPr>
          </a:p>
          <a:p>
            <a:endParaRPr lang="en-US" dirty="0"/>
          </a:p>
        </p:txBody>
      </p:sp>
      <p:pic>
        <p:nvPicPr>
          <p:cNvPr id="11" name="Picture 10" descr="A close up of a logo&#10;&#10;Description automatically generated">
            <a:extLst>
              <a:ext uri="{FF2B5EF4-FFF2-40B4-BE49-F238E27FC236}">
                <a16:creationId xmlns:a16="http://schemas.microsoft.com/office/drawing/2014/main" id="{5385202F-D3D8-69FB-D53C-C811661D1B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8362" y="2508073"/>
            <a:ext cx="2564297" cy="868956"/>
          </a:xfrm>
          <a:prstGeom prst="rect">
            <a:avLst/>
          </a:prstGeom>
        </p:spPr>
      </p:pic>
      <p:sp>
        <p:nvSpPr>
          <p:cNvPr id="12" name="Text Box 2">
            <a:extLst>
              <a:ext uri="{FF2B5EF4-FFF2-40B4-BE49-F238E27FC236}">
                <a16:creationId xmlns:a16="http://schemas.microsoft.com/office/drawing/2014/main" id="{C84E0E74-CEED-2477-4653-991BD2728298}"/>
              </a:ext>
            </a:extLst>
          </p:cNvPr>
          <p:cNvSpPr txBox="1">
            <a:spLocks noChangeArrowheads="1"/>
          </p:cNvSpPr>
          <p:nvPr/>
        </p:nvSpPr>
        <p:spPr bwMode="auto">
          <a:xfrm>
            <a:off x="8783968" y="5684242"/>
            <a:ext cx="2862072" cy="868957"/>
          </a:xfrm>
          <a:prstGeom prst="rect">
            <a:avLst/>
          </a:prstGeom>
          <a:solidFill>
            <a:srgbClr val="000066"/>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FFFFFF"/>
                </a:solidFill>
                <a:effectLst/>
                <a:latin typeface="Adobe Garamond Pro Bold" charset="0"/>
              </a:rPr>
              <a:t>The </a:t>
            </a:r>
            <a:r>
              <a:rPr kumimoji="0" lang="en-US" altLang="en-US" sz="2400" b="1" i="1" u="none" strike="noStrike" cap="none" normalizeH="0" baseline="0" dirty="0" err="1">
                <a:ln>
                  <a:noFill/>
                </a:ln>
                <a:solidFill>
                  <a:srgbClr val="FFFFFF"/>
                </a:solidFill>
                <a:effectLst/>
                <a:latin typeface="Adobe Garamond Pro Bold" charset="0"/>
              </a:rPr>
              <a:t>Romadka</a:t>
            </a:r>
            <a:r>
              <a:rPr kumimoji="0" lang="en-US" altLang="en-US" sz="2400" b="1" i="1" u="none" strike="noStrike" cap="none" normalizeH="0" baseline="0" dirty="0">
                <a:ln>
                  <a:noFill/>
                </a:ln>
                <a:solidFill>
                  <a:srgbClr val="FFFFFF"/>
                </a:solidFill>
                <a:effectLst/>
                <a:latin typeface="Adobe Garamond Pro Bold"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FFFFFF"/>
                </a:solidFill>
                <a:effectLst/>
                <a:latin typeface="Adobe Garamond Pro Bold" charset="0"/>
              </a:rPr>
              <a:t>Family Partnership</a:t>
            </a:r>
          </a:p>
        </p:txBody>
      </p:sp>
      <p:pic>
        <p:nvPicPr>
          <p:cNvPr id="13" name="Picture 12" descr="A picture containing drawing&#10;&#10;Description automatically generated">
            <a:extLst>
              <a:ext uri="{FF2B5EF4-FFF2-40B4-BE49-F238E27FC236}">
                <a16:creationId xmlns:a16="http://schemas.microsoft.com/office/drawing/2014/main" id="{FF117C1A-E8E2-31A8-3640-53BB7A126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113" y="4957126"/>
            <a:ext cx="1836794" cy="154553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E43715E-4F50-2727-4537-B26239032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888" y="2557132"/>
            <a:ext cx="2593900" cy="868957"/>
          </a:xfrm>
          <a:prstGeom prst="rect">
            <a:avLst/>
          </a:prstGeom>
          <a:solidFill>
            <a:schemeClr val="tx1"/>
          </a:solidFill>
        </p:spPr>
      </p:pic>
      <p:pic>
        <p:nvPicPr>
          <p:cNvPr id="16" name="Picture 15">
            <a:extLst>
              <a:ext uri="{FF2B5EF4-FFF2-40B4-BE49-F238E27FC236}">
                <a16:creationId xmlns:a16="http://schemas.microsoft.com/office/drawing/2014/main" id="{EEAB7CF8-9DB5-E39A-9703-6B25646CB648}"/>
              </a:ext>
            </a:extLst>
          </p:cNvPr>
          <p:cNvPicPr>
            <a:picLocks noChangeAspect="1"/>
          </p:cNvPicPr>
          <p:nvPr/>
        </p:nvPicPr>
        <p:blipFill rotWithShape="1">
          <a:blip r:embed="rId5">
            <a:extLst>
              <a:ext uri="{28A0092B-C50C-407E-A947-70E740481C1C}">
                <a14:useLocalDpi xmlns:a14="http://schemas.microsoft.com/office/drawing/2010/main" val="0"/>
              </a:ext>
            </a:extLst>
          </a:blip>
          <a:srcRect l="13314" r="14530"/>
          <a:stretch/>
        </p:blipFill>
        <p:spPr>
          <a:xfrm>
            <a:off x="116510" y="4702863"/>
            <a:ext cx="3108422" cy="1272547"/>
          </a:xfrm>
          <a:prstGeom prst="rect">
            <a:avLst/>
          </a:prstGeom>
        </p:spPr>
      </p:pic>
      <p:pic>
        <p:nvPicPr>
          <p:cNvPr id="7" name="Picture 6" descr="Logo, company name&#10;&#10;Description automatically generated">
            <a:extLst>
              <a:ext uri="{FF2B5EF4-FFF2-40B4-BE49-F238E27FC236}">
                <a16:creationId xmlns:a16="http://schemas.microsoft.com/office/drawing/2014/main" id="{1B6F02EB-E97D-05D9-D5FA-98452092C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0622" y="2481942"/>
            <a:ext cx="2400869" cy="1790175"/>
          </a:xfrm>
          <a:prstGeom prst="rect">
            <a:avLst/>
          </a:prstGeom>
        </p:spPr>
      </p:pic>
      <p:pic>
        <p:nvPicPr>
          <p:cNvPr id="9" name="Picture 8" descr="Logo&#10;&#10;Description automatically generated">
            <a:extLst>
              <a:ext uri="{FF2B5EF4-FFF2-40B4-BE49-F238E27FC236}">
                <a16:creationId xmlns:a16="http://schemas.microsoft.com/office/drawing/2014/main" id="{44E87C09-B051-7446-2CBD-23F8A8748F29}"/>
              </a:ext>
            </a:extLst>
          </p:cNvPr>
          <p:cNvPicPr>
            <a:picLocks noChangeAspect="1"/>
          </p:cNvPicPr>
          <p:nvPr/>
        </p:nvPicPr>
        <p:blipFill rotWithShape="1">
          <a:blip r:embed="rId7">
            <a:extLst>
              <a:ext uri="{28A0092B-C50C-407E-A947-70E740481C1C}">
                <a14:useLocalDpi xmlns:a14="http://schemas.microsoft.com/office/drawing/2010/main" val="0"/>
              </a:ext>
            </a:extLst>
          </a:blip>
          <a:srcRect t="4620" b="18418"/>
          <a:stretch/>
        </p:blipFill>
        <p:spPr>
          <a:xfrm>
            <a:off x="3382959" y="4702863"/>
            <a:ext cx="2142444" cy="1825723"/>
          </a:xfrm>
          <a:prstGeom prst="rect">
            <a:avLst/>
          </a:prstGeom>
        </p:spPr>
      </p:pic>
      <p:pic>
        <p:nvPicPr>
          <p:cNvPr id="18" name="Picture 17" descr="Logo&#10;&#10;Description automatically generated">
            <a:extLst>
              <a:ext uri="{FF2B5EF4-FFF2-40B4-BE49-F238E27FC236}">
                <a16:creationId xmlns:a16="http://schemas.microsoft.com/office/drawing/2014/main" id="{F829811B-5BC0-AA9C-C2C8-BAFCFDB18B0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86692" y="4376672"/>
            <a:ext cx="3054096" cy="1086612"/>
          </a:xfrm>
          <a:prstGeom prst="rect">
            <a:avLst/>
          </a:prstGeom>
        </p:spPr>
      </p:pic>
    </p:spTree>
    <p:extLst>
      <p:ext uri="{BB962C8B-B14F-4D97-AF65-F5344CB8AC3E}">
        <p14:creationId xmlns:p14="http://schemas.microsoft.com/office/powerpoint/2010/main" val="3539226677"/>
      </p:ext>
    </p:extLst>
  </p:cSld>
  <p:clrMapOvr>
    <a:overrideClrMapping bg1="lt1" tx1="dk1" bg2="lt2" tx2="dk2" accent1="accent1" accent2="accent2" accent3="accent3" accent4="accent4" accent5="accent5" accent6="accent6" hlink="hlink" folHlink="folHlink"/>
  </p:clrMapOvr>
  <p:transition advClick="0" advTm="5000">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2A013-BE77-4C77-8BD8-71E0FD1A6121}"/>
              </a:ext>
            </a:extLst>
          </p:cNvPr>
          <p:cNvSpPr>
            <a:spLocks noGrp="1"/>
          </p:cNvSpPr>
          <p:nvPr>
            <p:ph idx="1"/>
          </p:nvPr>
        </p:nvSpPr>
        <p:spPr>
          <a:xfrm>
            <a:off x="677322" y="2258260"/>
            <a:ext cx="5616216" cy="3138435"/>
          </a:xfrm>
        </p:spPr>
        <p:txBody>
          <a:bodyPr vert="horz" lIns="91440" tIns="45720" rIns="91440" bIns="45720" rtlCol="0" anchor="t">
            <a:normAutofit lnSpcReduction="10000"/>
          </a:bodyPr>
          <a:lstStyle/>
          <a:p>
            <a:pPr marL="0" indent="0" algn="ctr">
              <a:buNone/>
            </a:pPr>
            <a:r>
              <a:rPr lang="en-US" sz="4000" cap="all" dirty="0"/>
              <a:t>Congratulations</a:t>
            </a:r>
          </a:p>
          <a:p>
            <a:pPr marL="0" indent="0" algn="ctr">
              <a:buNone/>
            </a:pPr>
            <a:endParaRPr lang="en-US" sz="4000" cap="all" dirty="0"/>
          </a:p>
          <a:p>
            <a:pPr marL="0" indent="0" algn="ctr">
              <a:buNone/>
            </a:pPr>
            <a:r>
              <a:rPr lang="en-US" sz="4000" dirty="0" err="1"/>
              <a:t>Laurey</a:t>
            </a:r>
            <a:r>
              <a:rPr lang="en-US" sz="4000" dirty="0"/>
              <a:t> Dobson</a:t>
            </a:r>
            <a:endParaRPr lang="en-US" sz="2800" dirty="0"/>
          </a:p>
          <a:p>
            <a:pPr marL="0" indent="0" algn="ctr">
              <a:buNone/>
            </a:pPr>
            <a:r>
              <a:rPr lang="en-US" sz="2800" dirty="0"/>
              <a:t>Shady Spring Elementary School</a:t>
            </a:r>
          </a:p>
          <a:p>
            <a:pPr marL="0" indent="0" algn="ctr">
              <a:buNone/>
            </a:pPr>
            <a:endParaRPr lang="en-US" sz="2800" dirty="0"/>
          </a:p>
          <a:p>
            <a:pPr marL="0" indent="0" algn="ctr">
              <a:buNone/>
            </a:pPr>
            <a:endParaRPr lang="en-US" sz="4000" dirty="0"/>
          </a:p>
        </p:txBody>
      </p:sp>
      <p:sp>
        <p:nvSpPr>
          <p:cNvPr id="21"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7" name="Rectangle 26">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C5F93D9B-1218-86C2-6B10-34FB31F2F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40"/>
          <a:stretch/>
        </p:blipFill>
        <p:spPr>
          <a:xfrm>
            <a:off x="7670418" y="1601944"/>
            <a:ext cx="3967627" cy="4626790"/>
          </a:xfrm>
          <a:prstGeom prst="rect">
            <a:avLst/>
          </a:prstGeom>
          <a:effectLst/>
        </p:spPr>
      </p:pic>
    </p:spTree>
    <p:extLst>
      <p:ext uri="{BB962C8B-B14F-4D97-AF65-F5344CB8AC3E}">
        <p14:creationId xmlns:p14="http://schemas.microsoft.com/office/powerpoint/2010/main" val="1175285244"/>
      </p:ext>
    </p:extLst>
  </p:cSld>
  <p:clrMapOvr>
    <a:masterClrMapping/>
  </p:clrMapOvr>
  <p:transition advClick="0" advTm="5000">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4" name="Picture 7">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5" name="Picture 9">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6" name="Oval 11">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7" name="Picture 13">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8" name="Picture 15">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9" name="Rectangle 17">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Graphical user interface&#10;&#10;Description automatically generated with medium confidence">
            <a:extLst>
              <a:ext uri="{FF2B5EF4-FFF2-40B4-BE49-F238E27FC236}">
                <a16:creationId xmlns:a16="http://schemas.microsoft.com/office/drawing/2014/main" id="{DC76F1C0-A2AE-54D9-2B1A-C4C2F7B91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415833"/>
      </p:ext>
    </p:extLst>
  </p:cSld>
  <p:clrMapOvr>
    <a:masterClrMapping/>
  </p:clrMapOvr>
  <p:transition advClick="0" advTm="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preview">
            <a:extLst>
              <a:ext uri="{FF2B5EF4-FFF2-40B4-BE49-F238E27FC236}">
                <a16:creationId xmlns:a16="http://schemas.microsoft.com/office/drawing/2014/main" id="{58A37EEB-7396-40DD-80FE-49F5ABA1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1" y="62802"/>
            <a:ext cx="12073657" cy="673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208072"/>
      </p:ext>
    </p:extLst>
  </p:cSld>
  <p:clrMapOvr>
    <a:masterClrMapping/>
  </p:clrMapOvr>
  <p:transition advClick="0" advTm="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138"/>
          <a:stretch/>
        </p:blipFill>
        <p:spPr>
          <a:xfrm>
            <a:off x="2258568" y="192024"/>
            <a:ext cx="7020327" cy="6437376"/>
          </a:xfrm>
        </p:spPr>
      </p:pic>
    </p:spTree>
    <p:extLst>
      <p:ext uri="{BB962C8B-B14F-4D97-AF65-F5344CB8AC3E}">
        <p14:creationId xmlns:p14="http://schemas.microsoft.com/office/powerpoint/2010/main" val="1902460497"/>
      </p:ext>
    </p:extLst>
  </p:cSld>
  <p:clrMapOvr>
    <a:masterClrMapping/>
  </p:clrMapOvr>
  <p:transition advClick="0" advTm="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C2C87598-1927-424E-55F0-A3066C2214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4330840" cy="6843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CA538599-29CB-DC20-42E8-D307911BE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857" y="1323765"/>
            <a:ext cx="7699143" cy="4210469"/>
          </a:xfrm>
          <a:prstGeom prst="rect">
            <a:avLst/>
          </a:prstGeom>
        </p:spPr>
      </p:pic>
    </p:spTree>
    <p:extLst>
      <p:ext uri="{BB962C8B-B14F-4D97-AF65-F5344CB8AC3E}">
        <p14:creationId xmlns:p14="http://schemas.microsoft.com/office/powerpoint/2010/main" val="3925666553"/>
      </p:ext>
    </p:extLst>
  </p:cSld>
  <p:clrMapOvr>
    <a:masterClrMapping/>
  </p:clrMapOvr>
  <p:transition advClick="0"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DD00EA0-1EAE-4B50-B01B-85117BDD770A}"/>
              </a:ext>
            </a:extLst>
          </p:cNvPr>
          <p:cNvSpPr txBox="1">
            <a:spLocks noChangeArrowheads="1"/>
          </p:cNvSpPr>
          <p:nvPr/>
        </p:nvSpPr>
        <p:spPr bwMode="auto">
          <a:xfrm>
            <a:off x="-54189" y="0"/>
            <a:ext cx="5694784" cy="3181751"/>
          </a:xfrm>
          <a:prstGeom prst="rect">
            <a:avLst/>
          </a:prstGeom>
          <a:solidFill>
            <a:srgbClr val="000066"/>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a:ln>
                <a:noFill/>
              </a:ln>
              <a:solidFill>
                <a:srgbClr val="FFFFFF"/>
              </a:solidFill>
              <a:effectLst/>
              <a:latin typeface="Adobe Garamond Pro Bold"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1" u="none" strike="noStrike" cap="none" normalizeH="0" baseline="0">
              <a:ln>
                <a:noFill/>
              </a:ln>
              <a:solidFill>
                <a:srgbClr val="FFFFFF"/>
              </a:solidFill>
              <a:effectLst/>
              <a:latin typeface="Adobe Garamond Pro Bold"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1" i="1" u="none" strike="noStrike" cap="none" normalizeH="0" baseline="0">
                <a:ln>
                  <a:noFill/>
                </a:ln>
                <a:solidFill>
                  <a:srgbClr val="FFFFFF"/>
                </a:solidFill>
                <a:effectLst/>
                <a:latin typeface="Adobe Garamond Pro Bold" charset="0"/>
              </a:rPr>
              <a:t>The </a:t>
            </a:r>
            <a:r>
              <a:rPr kumimoji="0" lang="en-US" altLang="en-US" sz="4800" b="1" i="1" u="none" strike="noStrike" cap="none" normalizeH="0" baseline="0" err="1">
                <a:ln>
                  <a:noFill/>
                </a:ln>
                <a:solidFill>
                  <a:srgbClr val="FFFFFF"/>
                </a:solidFill>
                <a:effectLst/>
                <a:latin typeface="Adobe Garamond Pro Bold" charset="0"/>
              </a:rPr>
              <a:t>Romadka</a:t>
            </a:r>
            <a:r>
              <a:rPr kumimoji="0" lang="en-US" altLang="en-US" sz="4800" b="1" i="1" u="none" strike="noStrike" cap="none" normalizeH="0" baseline="0">
                <a:ln>
                  <a:noFill/>
                </a:ln>
                <a:solidFill>
                  <a:srgbClr val="FFFFFF"/>
                </a:solidFill>
                <a:effectLst/>
                <a:latin typeface="Adobe Garamond Pro Bold"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1" i="1" u="none" strike="noStrike" cap="none" normalizeH="0" baseline="0">
                <a:ln>
                  <a:noFill/>
                </a:ln>
                <a:solidFill>
                  <a:srgbClr val="FFFFFF"/>
                </a:solidFill>
                <a:effectLst/>
                <a:latin typeface="Adobe Garamond Pro Bold" charset="0"/>
              </a:rPr>
              <a:t>Family Partnership</a:t>
            </a:r>
          </a:p>
        </p:txBody>
      </p:sp>
      <p:sp>
        <p:nvSpPr>
          <p:cNvPr id="5" name="Text Box 3">
            <a:extLst>
              <a:ext uri="{FF2B5EF4-FFF2-40B4-BE49-F238E27FC236}">
                <a16:creationId xmlns:a16="http://schemas.microsoft.com/office/drawing/2014/main" id="{3471D6C4-0646-4BF1-A7F6-6379AFFEC9B9}"/>
              </a:ext>
            </a:extLst>
          </p:cNvPr>
          <p:cNvSpPr txBox="1">
            <a:spLocks noChangeArrowheads="1"/>
          </p:cNvSpPr>
          <p:nvPr/>
        </p:nvSpPr>
        <p:spPr bwMode="auto">
          <a:xfrm>
            <a:off x="-54189" y="3108960"/>
            <a:ext cx="5694783" cy="3749040"/>
          </a:xfrm>
          <a:prstGeom prst="rect">
            <a:avLst/>
          </a:prstGeom>
          <a:gradFill rotWithShape="1">
            <a:gsLst>
              <a:gs pos="0">
                <a:srgbClr val="000066">
                  <a:alpha val="50000"/>
                </a:srgbClr>
              </a:gs>
              <a:gs pos="50000">
                <a:srgbClr val="5B9BD5">
                  <a:alpha val="0"/>
                </a:srgbClr>
              </a:gs>
              <a:gs pos="100000">
                <a:srgbClr val="000066">
                  <a:alpha val="50000"/>
                </a:srgbClr>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is honored to sponsor the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2022 Awards for Excellence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in Education.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We wish to congratulate all nominees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and thank these outstanding educators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and support professionals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for their service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to the families of our community.</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26591F87-0B11-40FC-8E90-B4E6D6A18303}"/>
              </a:ext>
            </a:extLst>
          </p:cNvPr>
          <p:cNvSpPr txBox="1"/>
          <p:nvPr/>
        </p:nvSpPr>
        <p:spPr>
          <a:xfrm>
            <a:off x="6299200" y="654756"/>
            <a:ext cx="5694784" cy="5355312"/>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2050" name="Picture 2">
            <a:extLst>
              <a:ext uri="{FF2B5EF4-FFF2-40B4-BE49-F238E27FC236}">
                <a16:creationId xmlns:a16="http://schemas.microsoft.com/office/drawing/2014/main" id="{8EE2D0A3-C503-4C99-B90E-7246C197F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03" t="7669" r="6877" b="8437"/>
          <a:stretch>
            <a:fillRect/>
          </a:stretch>
        </p:blipFill>
        <p:spPr bwMode="auto">
          <a:xfrm>
            <a:off x="6263387" y="-24882"/>
            <a:ext cx="5928613" cy="68828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47994417"/>
      </p:ext>
    </p:extLst>
  </p:cSld>
  <p:clrMapOvr>
    <a:masterClrMapping/>
  </p:clrMapOvr>
  <p:transition advClick="0" advTm="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C2FE951-37A1-3F67-5951-41144F38B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1008529"/>
            <a:ext cx="6857999" cy="8875058"/>
          </a:xfrm>
          <a:prstGeom prst="rect">
            <a:avLst/>
          </a:prstGeom>
        </p:spPr>
      </p:pic>
    </p:spTree>
    <p:extLst>
      <p:ext uri="{BB962C8B-B14F-4D97-AF65-F5344CB8AC3E}">
        <p14:creationId xmlns:p14="http://schemas.microsoft.com/office/powerpoint/2010/main" val="3930128893"/>
      </p:ext>
    </p:extLst>
  </p:cSld>
  <p:clrMapOvr>
    <a:masterClrMapping/>
  </p:clrMapOvr>
  <p:transition advClick="0" advTm="5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AF40-0033-4511-A5B2-F9A9D694703C}"/>
              </a:ext>
            </a:extLst>
          </p:cNvPr>
          <p:cNvSpPr>
            <a:spLocks noGrp="1"/>
          </p:cNvSpPr>
          <p:nvPr>
            <p:ph type="title"/>
          </p:nvPr>
        </p:nvSpPr>
        <p:spPr>
          <a:xfrm>
            <a:off x="0" y="0"/>
            <a:ext cx="10515599" cy="1858780"/>
          </a:xfrm>
        </p:spPr>
        <p:txBody>
          <a:bodyPr>
            <a:normAutofit/>
          </a:bodyPr>
          <a:lstStyle/>
          <a:p>
            <a:pPr algn="ctr"/>
            <a:r>
              <a:rPr lang="en-US" sz="4200" dirty="0"/>
              <a:t>Thank You </a:t>
            </a:r>
            <a:br>
              <a:rPr lang="en-US" sz="4200" dirty="0"/>
            </a:br>
            <a:r>
              <a:rPr lang="en-US" sz="4200" dirty="0"/>
              <a:t>Workforce Development Committee</a:t>
            </a:r>
          </a:p>
        </p:txBody>
      </p:sp>
      <p:sp>
        <p:nvSpPr>
          <p:cNvPr id="3" name="Content Placeholder 2">
            <a:extLst>
              <a:ext uri="{FF2B5EF4-FFF2-40B4-BE49-F238E27FC236}">
                <a16:creationId xmlns:a16="http://schemas.microsoft.com/office/drawing/2014/main" id="{E5838E93-5495-4B02-8B18-A794C913B730}"/>
              </a:ext>
            </a:extLst>
          </p:cNvPr>
          <p:cNvSpPr>
            <a:spLocks noGrp="1"/>
          </p:cNvSpPr>
          <p:nvPr>
            <p:ph idx="1"/>
          </p:nvPr>
        </p:nvSpPr>
        <p:spPr>
          <a:xfrm>
            <a:off x="674227" y="1664842"/>
            <a:ext cx="10515600" cy="4802187"/>
          </a:xfrm>
        </p:spPr>
        <p:txBody>
          <a:bodyPr>
            <a:normAutofit fontScale="47500" lnSpcReduction="20000"/>
          </a:bodyPr>
          <a:lstStyle/>
          <a:p>
            <a:pPr marL="0" indent="0">
              <a:lnSpc>
                <a:spcPct val="120000"/>
              </a:lnSpc>
              <a:spcBef>
                <a:spcPts val="0"/>
              </a:spcBef>
              <a:buNone/>
            </a:pPr>
            <a:r>
              <a:rPr lang="en-US" sz="3400" dirty="0"/>
              <a:t>The Chamber wishes to sincerely thank the following members of the Workforce Development Committee for their dedication and ongoing commitment to important business/education partnership programs, as well as the Awards for Excellence in Education:</a:t>
            </a:r>
          </a:p>
          <a:p>
            <a:pPr marL="0" indent="0">
              <a:lnSpc>
                <a:spcPct val="120000"/>
              </a:lnSpc>
              <a:spcBef>
                <a:spcPts val="0"/>
              </a:spcBef>
              <a:buNone/>
            </a:pPr>
            <a:endParaRPr lang="en-US" sz="3400" dirty="0"/>
          </a:p>
          <a:p>
            <a:pPr marL="0" indent="0">
              <a:lnSpc>
                <a:spcPct val="120000"/>
              </a:lnSpc>
              <a:spcBef>
                <a:spcPts val="0"/>
              </a:spcBef>
              <a:buNone/>
            </a:pPr>
            <a:r>
              <a:rPr lang="en-US" sz="3400" dirty="0"/>
              <a:t>Julie Gaynor, Retired Educator – </a:t>
            </a:r>
            <a:r>
              <a:rPr lang="en-US" sz="3400" i="1" dirty="0"/>
              <a:t>Co-Chair</a:t>
            </a:r>
          </a:p>
          <a:p>
            <a:pPr marL="0" indent="0">
              <a:lnSpc>
                <a:spcPct val="120000"/>
              </a:lnSpc>
              <a:spcBef>
                <a:spcPts val="0"/>
              </a:spcBef>
              <a:buNone/>
            </a:pPr>
            <a:r>
              <a:rPr lang="en-US" sz="3400" dirty="0"/>
              <a:t>Marc Ershler, CCBC, Essex Campus – </a:t>
            </a:r>
            <a:r>
              <a:rPr lang="en-US" sz="3400" i="1" dirty="0"/>
              <a:t>Co-Chair</a:t>
            </a:r>
          </a:p>
          <a:p>
            <a:pPr marL="0" indent="0">
              <a:lnSpc>
                <a:spcPct val="120000"/>
              </a:lnSpc>
              <a:spcBef>
                <a:spcPts val="0"/>
              </a:spcBef>
              <a:buNone/>
            </a:pPr>
            <a:r>
              <a:rPr lang="en-US" sz="3400" dirty="0"/>
              <a:t>Pat Carroll, Johns Hopkins Bayview Medical Center</a:t>
            </a:r>
          </a:p>
          <a:p>
            <a:pPr marL="0" indent="0">
              <a:lnSpc>
                <a:spcPct val="120000"/>
              </a:lnSpc>
              <a:spcBef>
                <a:spcPts val="0"/>
              </a:spcBef>
              <a:buNone/>
            </a:pPr>
            <a:r>
              <a:rPr lang="en-US" sz="3400" dirty="0"/>
              <a:t>Emilie Cherry, CCBC, Essex Campus</a:t>
            </a:r>
          </a:p>
          <a:p>
            <a:pPr marL="0" indent="0">
              <a:lnSpc>
                <a:spcPct val="120000"/>
              </a:lnSpc>
              <a:spcBef>
                <a:spcPts val="0"/>
              </a:spcBef>
              <a:buNone/>
            </a:pPr>
            <a:r>
              <a:rPr lang="en-US" sz="3400" dirty="0"/>
              <a:t>Alicia Fales, BCPS-School to Career Transition, CTE</a:t>
            </a:r>
          </a:p>
          <a:p>
            <a:pPr marL="0" indent="0">
              <a:lnSpc>
                <a:spcPct val="120000"/>
              </a:lnSpc>
              <a:spcBef>
                <a:spcPts val="0"/>
              </a:spcBef>
              <a:buNone/>
            </a:pPr>
            <a:r>
              <a:rPr lang="en-US" sz="3400" dirty="0"/>
              <a:t>Susan Hahn, BCPS-Family &amp; Community Engagement</a:t>
            </a:r>
          </a:p>
          <a:p>
            <a:pPr marL="0" indent="0">
              <a:lnSpc>
                <a:spcPct val="120000"/>
              </a:lnSpc>
              <a:spcBef>
                <a:spcPts val="0"/>
              </a:spcBef>
              <a:buNone/>
            </a:pPr>
            <a:r>
              <a:rPr lang="en-US" sz="3400" dirty="0"/>
              <a:t>Jennifer Joyner, CCBC, Essex Campus</a:t>
            </a:r>
          </a:p>
          <a:p>
            <a:pPr marL="0" indent="0">
              <a:lnSpc>
                <a:spcPct val="120000"/>
              </a:lnSpc>
              <a:spcBef>
                <a:spcPts val="0"/>
              </a:spcBef>
              <a:buNone/>
            </a:pPr>
            <a:r>
              <a:rPr lang="en-US" sz="3400" dirty="0"/>
              <a:t>Sharon Kihn, Chesapeake Gateway Chamber of Commerce</a:t>
            </a:r>
          </a:p>
          <a:p>
            <a:pPr marL="0" indent="0">
              <a:lnSpc>
                <a:spcPct val="120000"/>
              </a:lnSpc>
              <a:spcBef>
                <a:spcPts val="0"/>
              </a:spcBef>
              <a:buNone/>
            </a:pPr>
            <a:r>
              <a:rPr lang="en-US" sz="3400" dirty="0"/>
              <a:t>Steve Levy, Potomac Pizza Grill</a:t>
            </a:r>
          </a:p>
          <a:p>
            <a:pPr marL="0" indent="0">
              <a:lnSpc>
                <a:spcPct val="120000"/>
              </a:lnSpc>
              <a:spcBef>
                <a:spcPts val="0"/>
              </a:spcBef>
              <a:buNone/>
            </a:pPr>
            <a:r>
              <a:rPr lang="en-US" sz="3400" dirty="0"/>
              <a:t>Christy Moore, Chesapeake High School</a:t>
            </a:r>
          </a:p>
          <a:p>
            <a:pPr marL="0" indent="0">
              <a:lnSpc>
                <a:spcPct val="120000"/>
              </a:lnSpc>
              <a:spcBef>
                <a:spcPts val="0"/>
              </a:spcBef>
              <a:buNone/>
            </a:pPr>
            <a:r>
              <a:rPr lang="en-US" sz="3400" dirty="0"/>
              <a:t>Brian Peller, Freedom Federal Credit Union</a:t>
            </a:r>
          </a:p>
          <a:p>
            <a:pPr marL="0" indent="0">
              <a:lnSpc>
                <a:spcPct val="120000"/>
              </a:lnSpc>
              <a:spcBef>
                <a:spcPts val="0"/>
              </a:spcBef>
              <a:buNone/>
            </a:pPr>
            <a:r>
              <a:rPr lang="en-US" sz="3400" dirty="0"/>
              <a:t>Al Pollard, Martin State</a:t>
            </a:r>
          </a:p>
          <a:p>
            <a:pPr marL="0" indent="0">
              <a:lnSpc>
                <a:spcPct val="120000"/>
              </a:lnSpc>
              <a:spcBef>
                <a:spcPts val="0"/>
              </a:spcBef>
              <a:buNone/>
            </a:pPr>
            <a:r>
              <a:rPr lang="en-US" sz="3400" dirty="0"/>
              <a:t>David Ring, Maryland Insurance Administration</a:t>
            </a:r>
          </a:p>
          <a:p>
            <a:pPr marL="0" indent="0">
              <a:lnSpc>
                <a:spcPct val="120000"/>
              </a:lnSpc>
              <a:spcBef>
                <a:spcPts val="0"/>
              </a:spcBef>
              <a:buNone/>
            </a:pPr>
            <a:r>
              <a:rPr lang="en-US" sz="3400" dirty="0"/>
              <a:t>James Roeder, Kenwood High School</a:t>
            </a:r>
          </a:p>
          <a:p>
            <a:pPr marL="0" indent="0">
              <a:lnSpc>
                <a:spcPct val="120000"/>
              </a:lnSpc>
              <a:spcBef>
                <a:spcPts val="0"/>
              </a:spcBef>
              <a:buNone/>
            </a:pPr>
            <a:r>
              <a:rPr lang="en-US" sz="3400" dirty="0"/>
              <a:t>Nicholas Scalice, Chesapeake High School</a:t>
            </a:r>
          </a:p>
          <a:p>
            <a:pPr marL="0" indent="0">
              <a:lnSpc>
                <a:spcPct val="120000"/>
              </a:lnSpc>
              <a:spcBef>
                <a:spcPts val="0"/>
              </a:spcBef>
              <a:buNone/>
            </a:pPr>
            <a:endParaRPr lang="en-US" dirty="0"/>
          </a:p>
        </p:txBody>
      </p:sp>
    </p:spTree>
    <p:extLst>
      <p:ext uri="{BB962C8B-B14F-4D97-AF65-F5344CB8AC3E}">
        <p14:creationId xmlns:p14="http://schemas.microsoft.com/office/powerpoint/2010/main" val="3423801069"/>
      </p:ext>
    </p:extLst>
  </p:cSld>
  <p:clrMapOvr>
    <a:masterClrMapping/>
  </p:clrMapOvr>
  <p:transition advClick="0" advTm="7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EB5A-5461-4ACE-9850-BFAEBBEAEEAB}"/>
              </a:ext>
            </a:extLst>
          </p:cNvPr>
          <p:cNvSpPr>
            <a:spLocks noGrp="1"/>
          </p:cNvSpPr>
          <p:nvPr>
            <p:ph type="title"/>
          </p:nvPr>
        </p:nvSpPr>
        <p:spPr>
          <a:xfrm>
            <a:off x="1" y="0"/>
            <a:ext cx="10448144" cy="1514008"/>
          </a:xfrm>
        </p:spPr>
        <p:txBody>
          <a:bodyPr/>
          <a:lstStyle/>
          <a:p>
            <a:pPr algn="ctr"/>
            <a:r>
              <a:rPr lang="en-US" dirty="0"/>
              <a:t>Chesapeake Gateway Chamber of Commerce Leadership</a:t>
            </a:r>
          </a:p>
        </p:txBody>
      </p:sp>
      <p:sp>
        <p:nvSpPr>
          <p:cNvPr id="3" name="Content Placeholder 2">
            <a:extLst>
              <a:ext uri="{FF2B5EF4-FFF2-40B4-BE49-F238E27FC236}">
                <a16:creationId xmlns:a16="http://schemas.microsoft.com/office/drawing/2014/main" id="{9C662971-FD44-43E5-99DE-39B738B08410}"/>
              </a:ext>
            </a:extLst>
          </p:cNvPr>
          <p:cNvSpPr>
            <a:spLocks noGrp="1"/>
          </p:cNvSpPr>
          <p:nvPr>
            <p:ph idx="1"/>
          </p:nvPr>
        </p:nvSpPr>
        <p:spPr>
          <a:xfrm>
            <a:off x="413164" y="1514008"/>
            <a:ext cx="5682836" cy="5041708"/>
          </a:xfrm>
        </p:spPr>
        <p:txBody>
          <a:bodyPr>
            <a:noAutofit/>
          </a:bodyPr>
          <a:lstStyle/>
          <a:p>
            <a:pPr marL="0" marR="0" indent="0">
              <a:spcBef>
                <a:spcPts val="0"/>
              </a:spcBef>
              <a:spcAft>
                <a:spcPts val="0"/>
              </a:spcAft>
              <a:buNone/>
            </a:pPr>
            <a:r>
              <a:rPr lang="en-US" sz="1500" b="1" dirty="0">
                <a:effectLst/>
                <a:latin typeface="Arial" panose="020B0604020202020204" pitchFamily="34" charset="0"/>
                <a:ea typeface="Calibri" panose="020F0502020204030204" pitchFamily="34" charset="0"/>
                <a:cs typeface="Times New Roman" panose="02020603050405020304" pitchFamily="18" charset="0"/>
              </a:rPr>
              <a:t>Executive Committee: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Chair – Sophia Montgomery, Country Inn &amp; Suites Baltimore North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Vice Chair – Mary Williams, White Marsh Mall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Secretary – Joseph </a:t>
            </a:r>
            <a:r>
              <a:rPr lang="en-US" sz="1500" dirty="0" err="1">
                <a:effectLst/>
                <a:latin typeface="Arial" panose="020B0604020202020204" pitchFamily="34" charset="0"/>
                <a:ea typeface="Calibri" panose="020F0502020204030204" pitchFamily="34" charset="0"/>
                <a:cs typeface="Times New Roman" panose="02020603050405020304" pitchFamily="18" charset="0"/>
              </a:rPr>
              <a:t>Musumeci</a:t>
            </a:r>
            <a:r>
              <a:rPr lang="en-US" sz="1500" dirty="0">
                <a:effectLst/>
                <a:latin typeface="Arial" panose="020B0604020202020204" pitchFamily="34" charset="0"/>
                <a:ea typeface="Calibri" panose="020F0502020204030204" pitchFamily="34" charset="0"/>
                <a:cs typeface="Times New Roman" panose="02020603050405020304" pitchFamily="18" charset="0"/>
              </a:rPr>
              <a:t>, Jr., YHB CPAs &amp; Consultants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Treasurer -- Chelsea Morton, The </a:t>
            </a:r>
            <a:r>
              <a:rPr lang="en-US" sz="1500" dirty="0" err="1">
                <a:effectLst/>
                <a:latin typeface="Arial" panose="020B0604020202020204" pitchFamily="34" charset="0"/>
                <a:ea typeface="Calibri" panose="020F0502020204030204" pitchFamily="34" charset="0"/>
                <a:cs typeface="Times New Roman" panose="02020603050405020304" pitchFamily="18" charset="0"/>
              </a:rPr>
              <a:t>Berkleigh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Immediate Past Chair – John Hess, Eastpoint Mall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500" b="1" dirty="0">
                <a:effectLst/>
                <a:latin typeface="Arial" panose="020B0604020202020204" pitchFamily="34" charset="0"/>
                <a:ea typeface="Calibri" panose="020F0502020204030204" pitchFamily="34" charset="0"/>
                <a:cs typeface="Times New Roman" panose="02020603050405020304" pitchFamily="18" charset="0"/>
              </a:rPr>
              <a:t>Board Members:</a:t>
            </a:r>
            <a:br>
              <a:rPr lang="en-US" sz="1500" b="1" dirty="0">
                <a:effectLst/>
                <a:latin typeface="Arial" panose="020B0604020202020204" pitchFamily="34" charset="0"/>
                <a:ea typeface="Calibri" panose="020F0502020204030204" pitchFamily="34" charset="0"/>
              </a:rPr>
            </a:br>
            <a:r>
              <a:rPr lang="en-US" sz="1500" dirty="0">
                <a:effectLst/>
                <a:latin typeface="Arial" panose="020B0604020202020204" pitchFamily="34" charset="0"/>
                <a:ea typeface="Calibri" panose="020F0502020204030204" pitchFamily="34" charset="0"/>
                <a:cs typeface="Times New Roman" panose="02020603050405020304" pitchFamily="18" charset="0"/>
              </a:rPr>
              <a:t>Danielle G. Alderson, Chick-fil-A Eastpoint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Marc Ershler, Community College of Baltimore Co. - Essex Campus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Benjamin Hughes, Maryland Air National Guard - 175</a:t>
            </a:r>
            <a:r>
              <a:rPr lang="en-US" sz="15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US" sz="1500" dirty="0">
                <a:effectLst/>
                <a:latin typeface="Arial" panose="020B0604020202020204" pitchFamily="34" charset="0"/>
                <a:ea typeface="Calibri" panose="020F0502020204030204" pitchFamily="34" charset="0"/>
                <a:cs typeface="Times New Roman" panose="02020603050405020304" pitchFamily="18" charset="0"/>
              </a:rPr>
              <a:t> Wing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James Johnson, </a:t>
            </a:r>
            <a:r>
              <a:rPr lang="en-US" sz="1500" dirty="0" err="1">
                <a:effectLst/>
                <a:latin typeface="Arial" panose="020B0604020202020204" pitchFamily="34" charset="0"/>
                <a:ea typeface="Calibri" panose="020F0502020204030204" pitchFamily="34" charset="0"/>
                <a:cs typeface="Times New Roman" panose="02020603050405020304" pitchFamily="18" charset="0"/>
              </a:rPr>
              <a:t>Hendersen</a:t>
            </a:r>
            <a:r>
              <a:rPr lang="en-US" sz="1500" dirty="0">
                <a:effectLst/>
                <a:latin typeface="Arial" panose="020B0604020202020204" pitchFamily="34" charset="0"/>
                <a:ea typeface="Calibri" panose="020F0502020204030204" pitchFamily="34" charset="0"/>
                <a:cs typeface="Times New Roman" panose="02020603050405020304" pitchFamily="18" charset="0"/>
              </a:rPr>
              <a:t>-Webb, Inc.</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Arial" panose="020B0604020202020204" pitchFamily="34" charset="0"/>
                <a:cs typeface="Times New Roman" panose="02020603050405020304" pitchFamily="18" charset="0"/>
              </a:rPr>
              <a:t>Stuart Levine, MD, </a:t>
            </a:r>
            <a:r>
              <a:rPr lang="en-US" sz="1500" dirty="0">
                <a:effectLst/>
                <a:latin typeface="Arial" panose="020B0604020202020204" pitchFamily="34" charset="0"/>
                <a:ea typeface="Calibri" panose="020F0502020204030204" pitchFamily="34" charset="0"/>
                <a:cs typeface="Times New Roman" panose="02020603050405020304" pitchFamily="18" charset="0"/>
              </a:rPr>
              <a:t>MedStar Franklin Square Medical Center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Steven Levy, Potomac Pizza Grill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Clifford O’Connell, Cliff’s Hi-Tech Body Shop</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en-US" sz="1600" dirty="0"/>
          </a:p>
        </p:txBody>
      </p:sp>
      <p:sp>
        <p:nvSpPr>
          <p:cNvPr id="5" name="TextBox 4">
            <a:extLst>
              <a:ext uri="{FF2B5EF4-FFF2-40B4-BE49-F238E27FC236}">
                <a16:creationId xmlns:a16="http://schemas.microsoft.com/office/drawing/2014/main" id="{BA23AE36-99FA-6F35-BFC0-5B1F33500668}"/>
              </a:ext>
            </a:extLst>
          </p:cNvPr>
          <p:cNvSpPr txBox="1"/>
          <p:nvPr/>
        </p:nvSpPr>
        <p:spPr>
          <a:xfrm>
            <a:off x="5968721" y="1753242"/>
            <a:ext cx="6011082" cy="3727944"/>
          </a:xfrm>
          <a:prstGeom prst="rect">
            <a:avLst/>
          </a:prstGeom>
          <a:noFill/>
        </p:spPr>
        <p:txBody>
          <a:bodyPr wrap="square" rtlCol="0">
            <a:spAutoFit/>
          </a:bodyPr>
          <a:lstStyle/>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Alfred Pollard, Martin State Airport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Karmen Slezak, Parker, Pallett, Slezak &amp; Russell, LLC</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Rebecca Walker, St. John Properties, Inc.</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Andrew </a:t>
            </a:r>
            <a:r>
              <a:rPr lang="en-US" sz="1500" dirty="0" err="1">
                <a:effectLst/>
                <a:latin typeface="Arial" panose="020B0604020202020204" pitchFamily="34" charset="0"/>
                <a:ea typeface="Calibri" panose="020F0502020204030204" pitchFamily="34" charset="0"/>
                <a:cs typeface="Times New Roman" panose="02020603050405020304" pitchFamily="18" charset="0"/>
              </a:rPr>
              <a:t>Wasmer</a:t>
            </a:r>
            <a:r>
              <a:rPr lang="en-US" sz="1500" dirty="0">
                <a:effectLst/>
                <a:latin typeface="Arial" panose="020B0604020202020204" pitchFamily="34" charset="0"/>
                <a:ea typeface="Calibri" panose="020F0502020204030204" pitchFamily="34" charset="0"/>
                <a:cs typeface="Times New Roman" panose="02020603050405020304" pitchFamily="18" charset="0"/>
              </a:rPr>
              <a:t>, J&amp;H Tires</a:t>
            </a:r>
          </a:p>
          <a:p>
            <a:pPr marL="0" marR="0" indent="0">
              <a:lnSpc>
                <a:spcPct val="115000"/>
              </a:lnSpc>
              <a:spcBef>
                <a:spcPts val="0"/>
              </a:spcBef>
              <a:spcAft>
                <a:spcPts val="0"/>
              </a:spcAft>
              <a:buNone/>
            </a:pPr>
            <a:endParaRPr lang="en-US" sz="15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1500" b="1" dirty="0">
                <a:latin typeface="Arial" panose="020B0604020202020204" pitchFamily="34" charset="0"/>
                <a:cs typeface="Arial" panose="020B0604020202020204" pitchFamily="34" charset="0"/>
              </a:rPr>
              <a:t>At-Large Board Members:</a:t>
            </a:r>
            <a:endParaRPr lang="en-US" sz="1500"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William </a:t>
            </a:r>
            <a:r>
              <a:rPr lang="en-US" sz="1500" dirty="0" err="1">
                <a:latin typeface="Arial" panose="020B0604020202020204" pitchFamily="34" charset="0"/>
                <a:cs typeface="Arial" panose="020B0604020202020204" pitchFamily="34" charset="0"/>
              </a:rPr>
              <a:t>Bafitis</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Bafitis</a:t>
            </a:r>
            <a:r>
              <a:rPr lang="en-US" sz="1500" dirty="0">
                <a:latin typeface="Arial" panose="020B0604020202020204" pitchFamily="34" charset="0"/>
                <a:cs typeface="Arial" panose="020B0604020202020204" pitchFamily="34" charset="0"/>
              </a:rPr>
              <a:t> &amp; Associates</a:t>
            </a:r>
          </a:p>
          <a:p>
            <a:pPr marL="0" indent="0">
              <a:buNone/>
            </a:pPr>
            <a:r>
              <a:rPr lang="en-US" sz="1500" dirty="0">
                <a:latin typeface="Arial" panose="020B0604020202020204" pitchFamily="34" charset="0"/>
                <a:cs typeface="Arial" panose="020B0604020202020204" pitchFamily="34" charset="0"/>
              </a:rPr>
              <a:t>Julie Gaynor, BCPS (Ret.)</a:t>
            </a:r>
          </a:p>
          <a:p>
            <a:pPr marL="0" indent="0">
              <a:buNone/>
            </a:pPr>
            <a:r>
              <a:rPr lang="en-US" sz="1500" dirty="0">
                <a:latin typeface="Arial" panose="020B0604020202020204" pitchFamily="34" charset="0"/>
                <a:cs typeface="Arial" panose="020B0604020202020204" pitchFamily="34" charset="0"/>
              </a:rPr>
              <a:t>Sharon Jones, Johns Hopkins Bayview Medical Center (Ret.)</a:t>
            </a:r>
          </a:p>
          <a:p>
            <a:pPr marL="0" indent="0">
              <a:buNone/>
            </a:pPr>
            <a:r>
              <a:rPr lang="en-US" sz="1500" dirty="0">
                <a:latin typeface="Arial" panose="020B0604020202020204" pitchFamily="34" charset="0"/>
                <a:cs typeface="Arial" panose="020B0604020202020204" pitchFamily="34" charset="0"/>
              </a:rPr>
              <a:t>James Merritt, </a:t>
            </a:r>
            <a:r>
              <a:rPr lang="en-US" sz="1500" dirty="0" err="1">
                <a:latin typeface="Arial" panose="020B0604020202020204" pitchFamily="34" charset="0"/>
                <a:cs typeface="Arial" panose="020B0604020202020204" pitchFamily="34" charset="0"/>
              </a:rPr>
              <a:t>Bmore</a:t>
            </a:r>
            <a:r>
              <a:rPr lang="en-US" sz="1500" dirty="0">
                <a:latin typeface="Arial" panose="020B0604020202020204" pitchFamily="34" charset="0"/>
                <a:cs typeface="Arial" panose="020B0604020202020204" pitchFamily="34" charset="0"/>
              </a:rPr>
              <a:t> Technology </a:t>
            </a:r>
          </a:p>
          <a:p>
            <a:pPr marL="0" indent="0">
              <a:buNone/>
            </a:pPr>
            <a:r>
              <a:rPr lang="en-US" sz="1500" dirty="0">
                <a:latin typeface="Arial" panose="020B0604020202020204" pitchFamily="34" charset="0"/>
                <a:cs typeface="Arial" panose="020B0604020202020204" pitchFamily="34" charset="0"/>
              </a:rPr>
              <a:t>Cecile Myrick, Crab Quarters Restaurant (Ret.)</a:t>
            </a:r>
          </a:p>
          <a:p>
            <a:pPr marL="0" indent="0">
              <a:buNone/>
              <a:tabLst>
                <a:tab pos="461963" algn="l"/>
              </a:tabLst>
            </a:pPr>
            <a:r>
              <a:rPr lang="en-US" sz="1500" dirty="0">
                <a:latin typeface="Arial" panose="020B0604020202020204" pitchFamily="34" charset="0"/>
                <a:cs typeface="Arial" panose="020B0604020202020204" pitchFamily="34" charset="0"/>
              </a:rPr>
              <a:t>Donna </a:t>
            </a:r>
            <a:r>
              <a:rPr lang="en-US" sz="1500" dirty="0" err="1">
                <a:latin typeface="Arial" panose="020B0604020202020204" pitchFamily="34" charset="0"/>
                <a:cs typeface="Arial" panose="020B0604020202020204" pitchFamily="34" charset="0"/>
              </a:rPr>
              <a:t>Rolnick</a:t>
            </a:r>
            <a:r>
              <a:rPr lang="en-US" sz="1500" dirty="0">
                <a:latin typeface="Arial" panose="020B0604020202020204" pitchFamily="34" charset="0"/>
                <a:cs typeface="Arial" panose="020B0604020202020204" pitchFamily="34" charset="0"/>
              </a:rPr>
              <a:t>, WPM Real Estate Mgmt./Townhomes at River’s Gate</a:t>
            </a:r>
          </a:p>
          <a:p>
            <a:pPr marL="0" indent="0">
              <a:buNone/>
            </a:pPr>
            <a:r>
              <a:rPr lang="en-US" sz="1500" dirty="0">
                <a:latin typeface="Arial" panose="020B0604020202020204" pitchFamily="34" charset="0"/>
                <a:cs typeface="Arial" panose="020B0604020202020204" pitchFamily="34" charset="0"/>
              </a:rPr>
              <a:t>Robert </a:t>
            </a:r>
            <a:r>
              <a:rPr lang="en-US" sz="1500" dirty="0" err="1">
                <a:latin typeface="Arial" panose="020B0604020202020204" pitchFamily="34" charset="0"/>
                <a:cs typeface="Arial" panose="020B0604020202020204" pitchFamily="34" charset="0"/>
              </a:rPr>
              <a:t>Romadka</a:t>
            </a:r>
            <a:r>
              <a:rPr lang="en-US" sz="1500" dirty="0">
                <a:latin typeface="Arial" panose="020B0604020202020204" pitchFamily="34" charset="0"/>
                <a:cs typeface="Arial" panose="020B0604020202020204" pitchFamily="34" charset="0"/>
              </a:rPr>
              <a:t>, Attorney at Law (Ret.)</a:t>
            </a:r>
          </a:p>
          <a:p>
            <a:pPr marL="0" indent="0">
              <a:buNone/>
            </a:pPr>
            <a:r>
              <a:rPr lang="en-US" sz="1500" dirty="0">
                <a:latin typeface="Arial" panose="020B0604020202020204" pitchFamily="34" charset="0"/>
                <a:cs typeface="Arial" panose="020B0604020202020204" pitchFamily="34" charset="0"/>
              </a:rPr>
              <a:t> </a:t>
            </a:r>
          </a:p>
          <a:p>
            <a:pPr marL="0" indent="0">
              <a:buNone/>
            </a:pPr>
            <a:r>
              <a:rPr lang="en-US" sz="1500" b="1" dirty="0">
                <a:latin typeface="Arial" panose="020B0604020202020204" pitchFamily="34" charset="0"/>
                <a:cs typeface="Arial" panose="020B0604020202020204" pitchFamily="34" charset="0"/>
              </a:rPr>
              <a:t>President:  </a:t>
            </a:r>
            <a:r>
              <a:rPr lang="en-US" sz="1500" dirty="0">
                <a:latin typeface="Arial" panose="020B0604020202020204" pitchFamily="34" charset="0"/>
                <a:cs typeface="Arial" panose="020B0604020202020204" pitchFamily="34" charset="0"/>
              </a:rPr>
              <a:t>Sharon Kihn</a:t>
            </a:r>
          </a:p>
        </p:txBody>
      </p:sp>
    </p:spTree>
    <p:extLst>
      <p:ext uri="{BB962C8B-B14F-4D97-AF65-F5344CB8AC3E}">
        <p14:creationId xmlns:p14="http://schemas.microsoft.com/office/powerpoint/2010/main" val="4115691746"/>
      </p:ext>
    </p:extLst>
  </p:cSld>
  <p:clrMapOvr>
    <a:masterClrMapping/>
  </p:clrMapOvr>
  <p:transition advClick="0" advTm="10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02522-CE2D-4BA8-A31C-50CDC9085933}"/>
              </a:ext>
            </a:extLst>
          </p:cNvPr>
          <p:cNvSpPr/>
          <p:nvPr/>
        </p:nvSpPr>
        <p:spPr>
          <a:xfrm>
            <a:off x="91471" y="1174787"/>
            <a:ext cx="11979914" cy="5715411"/>
          </a:xfrm>
          <a:prstGeom prst="rect">
            <a:avLst/>
          </a:prstGeom>
        </p:spPr>
        <p:txBody>
          <a:bodyPr wrap="square" anchor="t">
            <a:spAutoFit/>
          </a:bodyPr>
          <a:lstStyle/>
          <a:p>
            <a:pPr>
              <a:lnSpc>
                <a:spcPct val="119000"/>
              </a:lnSpc>
            </a:pPr>
            <a:r>
              <a:rPr lang="en-US" sz="1400" kern="1400" dirty="0"/>
              <a:t>The Chesapeake Gateway Chamber of Commerce serves a beautiful area on the east side of Baltimore County, including a vast waterfront.  Come dine in our restaurants, visit our parks and amenities, sail from our marinas and take advantage of our business opportunities.</a:t>
            </a:r>
          </a:p>
          <a:p>
            <a:pPr>
              <a:lnSpc>
                <a:spcPct val="119000"/>
              </a:lnSpc>
            </a:pPr>
            <a:endParaRPr lang="en-US" sz="1400" kern="1400" dirty="0"/>
          </a:p>
          <a:p>
            <a:pPr>
              <a:lnSpc>
                <a:spcPct val="119000"/>
              </a:lnSpc>
            </a:pPr>
            <a:r>
              <a:rPr lang="en-US" sz="1400" kern="1400" dirty="0"/>
              <a:t>Our mission is to promote an economic environment which attracts new businesses while allowing established businesses to prosper. The Chamber is dedicated to enhancing the quality of life in the region it serves by reinvesting its resources in all phases of community life.</a:t>
            </a:r>
          </a:p>
          <a:p>
            <a:pPr>
              <a:lnSpc>
                <a:spcPct val="119000"/>
              </a:lnSpc>
            </a:pPr>
            <a:endParaRPr lang="en-US" sz="1400" kern="1400" dirty="0"/>
          </a:p>
          <a:p>
            <a:pPr>
              <a:lnSpc>
                <a:spcPct val="119000"/>
              </a:lnSpc>
            </a:pPr>
            <a:r>
              <a:rPr lang="en-US" sz="1400" kern="1400" dirty="0"/>
              <a:t>The Awards for Excellence in Education program is an initiative of the Chamber’s Workforce Development Committee.  Co-Chaired by Board member Julie Gaynor, BCPS (Ret.), and Marc Ershler, CCBC, this committee is the engine for the Chamber’s business/education partnership.  The Committee consists of an extensive group of educators and business people who share a special interest in the development of youth in eastern Baltimore County.</a:t>
            </a:r>
          </a:p>
          <a:p>
            <a:pPr>
              <a:lnSpc>
                <a:spcPct val="119000"/>
              </a:lnSpc>
            </a:pPr>
            <a:endParaRPr lang="en-US" sz="1400" kern="1400" dirty="0"/>
          </a:p>
          <a:p>
            <a:pPr>
              <a:lnSpc>
                <a:spcPct val="119000"/>
              </a:lnSpc>
            </a:pPr>
            <a:r>
              <a:rPr lang="en-US" sz="1400" kern="1400" dirty="0"/>
              <a:t>Through this partnership, the business and education communities interact and work together to strengthen the education/business ties in the area.  The goal of programs initiated and supported by the Committee and the Chamber are meant to achieve several objectives:</a:t>
            </a:r>
          </a:p>
          <a:p>
            <a:pPr marL="228600" indent="-228600">
              <a:lnSpc>
                <a:spcPct val="119000"/>
              </a:lnSpc>
            </a:pPr>
            <a:r>
              <a:rPr lang="en-US" sz="1400" kern="1400" dirty="0"/>
              <a:t>-- Help students develop pride in themselves and their community</a:t>
            </a:r>
          </a:p>
          <a:p>
            <a:pPr marL="228600" indent="-228600">
              <a:lnSpc>
                <a:spcPct val="119000"/>
              </a:lnSpc>
            </a:pPr>
            <a:r>
              <a:rPr lang="en-US" sz="1400" kern="1400" dirty="0"/>
              <a:t>-- Encourage a yearning for knowledge and scholastic achievement</a:t>
            </a:r>
          </a:p>
          <a:p>
            <a:pPr marL="228600" indent="-228600">
              <a:lnSpc>
                <a:spcPct val="119000"/>
              </a:lnSpc>
            </a:pPr>
            <a:r>
              <a:rPr lang="en-US" sz="1400" kern="1400" dirty="0"/>
              <a:t>-- Instill a solid value system and work ethic</a:t>
            </a:r>
          </a:p>
          <a:p>
            <a:pPr marL="228600" indent="-228600">
              <a:lnSpc>
                <a:spcPct val="119000"/>
              </a:lnSpc>
            </a:pPr>
            <a:r>
              <a:rPr lang="en-US" sz="1400" kern="1400" dirty="0"/>
              <a:t>-- Compel our youth to dream of a positive future</a:t>
            </a:r>
          </a:p>
          <a:p>
            <a:pPr>
              <a:lnSpc>
                <a:spcPct val="119000"/>
              </a:lnSpc>
            </a:pPr>
            <a:endParaRPr lang="en-US" sz="1400" kern="1400" dirty="0"/>
          </a:p>
          <a:p>
            <a:pPr>
              <a:lnSpc>
                <a:spcPct val="119000"/>
              </a:lnSpc>
            </a:pPr>
            <a:r>
              <a:rPr lang="en-US" sz="1400" kern="1400" dirty="0"/>
              <a:t>Initiatives include partnering with businesses to assist needy families, the Passion for Partnerships program and the Awards for Excellence in Education.  </a:t>
            </a:r>
          </a:p>
          <a:p>
            <a:pPr>
              <a:lnSpc>
                <a:spcPct val="119000"/>
              </a:lnSpc>
              <a:spcAft>
                <a:spcPts val="600"/>
              </a:spcAft>
            </a:pPr>
            <a:endParaRPr lang="en-US" sz="1400" kern="1400" dirty="0">
              <a:ln>
                <a:noFill/>
              </a:ln>
              <a:solidFill>
                <a:srgbClr val="000000"/>
              </a:solidFill>
              <a:effectLst/>
              <a:latin typeface="Calibri" panose="020F0502020204030204" pitchFamily="34" charset="0"/>
            </a:endParaRPr>
          </a:p>
        </p:txBody>
      </p:sp>
      <p:pic>
        <p:nvPicPr>
          <p:cNvPr id="5" name="Picture 4" descr="A picture containing lotion, food&#10;&#10;Description automatically generated">
            <a:extLst>
              <a:ext uri="{FF2B5EF4-FFF2-40B4-BE49-F238E27FC236}">
                <a16:creationId xmlns:a16="http://schemas.microsoft.com/office/drawing/2014/main" id="{F53F1E2E-D496-4ADF-8574-8F60B6352B6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99432" y="192251"/>
            <a:ext cx="2192604" cy="929047"/>
          </a:xfrm>
          <a:prstGeom prst="rect">
            <a:avLst/>
          </a:prstGeom>
        </p:spPr>
      </p:pic>
    </p:spTree>
    <p:extLst>
      <p:ext uri="{BB962C8B-B14F-4D97-AF65-F5344CB8AC3E}">
        <p14:creationId xmlns:p14="http://schemas.microsoft.com/office/powerpoint/2010/main" val="468658681"/>
      </p:ext>
    </p:extLst>
  </p:cSld>
  <p:clrMapOvr>
    <a:masterClrMapping/>
  </p:clrMapOvr>
  <p:transition advClick="0" advTm="1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9861-3B1A-4763-A052-CCD442DEEC84}"/>
              </a:ext>
            </a:extLst>
          </p:cNvPr>
          <p:cNvSpPr>
            <a:spLocks noGrp="1"/>
          </p:cNvSpPr>
          <p:nvPr>
            <p:ph type="title"/>
          </p:nvPr>
        </p:nvSpPr>
        <p:spPr/>
        <p:txBody>
          <a:bodyPr/>
          <a:lstStyle/>
          <a:p>
            <a:pPr algn="ctr"/>
            <a:r>
              <a:rPr lang="en-US" dirty="0"/>
              <a:t>Event Donors</a:t>
            </a:r>
            <a:endParaRPr lang="en-US" dirty="0">
              <a:highlight>
                <a:srgbClr val="FFFF00"/>
              </a:highlight>
            </a:endParaRPr>
          </a:p>
        </p:txBody>
      </p:sp>
      <p:sp>
        <p:nvSpPr>
          <p:cNvPr id="3" name="Content Placeholder 2">
            <a:extLst>
              <a:ext uri="{FF2B5EF4-FFF2-40B4-BE49-F238E27FC236}">
                <a16:creationId xmlns:a16="http://schemas.microsoft.com/office/drawing/2014/main" id="{8C0600B1-C7A7-4359-A6E2-7411BC53F699}"/>
              </a:ext>
            </a:extLst>
          </p:cNvPr>
          <p:cNvSpPr>
            <a:spLocks noGrp="1"/>
          </p:cNvSpPr>
          <p:nvPr>
            <p:ph sz="half" idx="1"/>
          </p:nvPr>
        </p:nvSpPr>
        <p:spPr>
          <a:xfrm>
            <a:off x="644025" y="1340329"/>
            <a:ext cx="5179215" cy="4916009"/>
          </a:xfrm>
        </p:spPr>
        <p:txBody>
          <a:bodyPr vert="horz" lIns="91440" tIns="45720" rIns="91440" bIns="45720" rtlCol="0" anchor="t">
            <a:noAutofit/>
          </a:bodyPr>
          <a:lstStyle/>
          <a:p>
            <a:pPr marL="0" indent="0">
              <a:buNone/>
            </a:pPr>
            <a:r>
              <a:rPr lang="en-US" sz="2000" dirty="0">
                <a:ea typeface="+mj-lt"/>
                <a:cs typeface="+mj-lt"/>
              </a:rPr>
              <a:t>Baltimore County Public Schools</a:t>
            </a:r>
          </a:p>
          <a:p>
            <a:pPr marL="0" indent="0">
              <a:buNone/>
            </a:pPr>
            <a:r>
              <a:rPr lang="en-US" sz="2000" dirty="0">
                <a:ea typeface="+mj-lt"/>
                <a:cs typeface="+mj-lt"/>
              </a:rPr>
              <a:t>Chick-fil-A Eastpoint</a:t>
            </a:r>
          </a:p>
          <a:p>
            <a:pPr marL="0" indent="0">
              <a:buNone/>
            </a:pPr>
            <a:r>
              <a:rPr lang="en-US" sz="2000" dirty="0">
                <a:ea typeface="+mj-lt"/>
                <a:cs typeface="+mj-lt"/>
              </a:rPr>
              <a:t>Cockpit in Court</a:t>
            </a:r>
          </a:p>
          <a:p>
            <a:pPr marL="0" indent="0">
              <a:buNone/>
            </a:pPr>
            <a:r>
              <a:rPr lang="en-US" sz="2000" dirty="0">
                <a:ea typeface="+mj-lt"/>
                <a:cs typeface="+mj-lt"/>
              </a:rPr>
              <a:t>Community College of Baltimore County</a:t>
            </a:r>
          </a:p>
          <a:p>
            <a:pPr marL="0" indent="0">
              <a:buNone/>
            </a:pPr>
            <a:r>
              <a:rPr lang="en-US" sz="2000" dirty="0">
                <a:ea typeface="+mj-lt"/>
                <a:cs typeface="+mj-lt"/>
              </a:rPr>
              <a:t>Freedom Federal Credit Union</a:t>
            </a:r>
          </a:p>
          <a:p>
            <a:pPr marL="0" indent="0">
              <a:buNone/>
            </a:pPr>
            <a:r>
              <a:rPr lang="en-US" sz="2000" dirty="0">
                <a:ea typeface="+mj-lt"/>
                <a:cs typeface="+mj-lt"/>
              </a:rPr>
              <a:t>J&amp;H Tires, Inc.</a:t>
            </a:r>
          </a:p>
          <a:p>
            <a:pPr marL="0" indent="0">
              <a:buNone/>
            </a:pPr>
            <a:r>
              <a:rPr lang="en-US" sz="2000" dirty="0">
                <a:ea typeface="+mj-lt"/>
                <a:cs typeface="+mj-lt"/>
              </a:rPr>
              <a:t>Johns Hopkins Bayview Medical Center</a:t>
            </a:r>
          </a:p>
          <a:p>
            <a:pPr marL="0" indent="0">
              <a:buNone/>
            </a:pPr>
            <a:r>
              <a:rPr lang="en-US" sz="2000" dirty="0">
                <a:ea typeface="+mj-lt"/>
                <a:cs typeface="+mj-lt"/>
              </a:rPr>
              <a:t>MedStar Franklin Square Medical Center</a:t>
            </a:r>
          </a:p>
          <a:p>
            <a:pPr marL="0" indent="0">
              <a:buNone/>
            </a:pPr>
            <a:endParaRPr lang="en-US" sz="2000" dirty="0">
              <a:ea typeface="+mj-lt"/>
              <a:cs typeface="+mj-lt"/>
            </a:endParaRPr>
          </a:p>
          <a:p>
            <a:pPr marL="0" indent="0">
              <a:buNone/>
            </a:pPr>
            <a:endParaRPr lang="en-US" sz="2000" dirty="0"/>
          </a:p>
        </p:txBody>
      </p:sp>
      <p:sp>
        <p:nvSpPr>
          <p:cNvPr id="4" name="Content Placeholder 3">
            <a:extLst>
              <a:ext uri="{FF2B5EF4-FFF2-40B4-BE49-F238E27FC236}">
                <a16:creationId xmlns:a16="http://schemas.microsoft.com/office/drawing/2014/main" id="{13931254-070F-6428-9058-BFE6D465AFB5}"/>
              </a:ext>
            </a:extLst>
          </p:cNvPr>
          <p:cNvSpPr>
            <a:spLocks noGrp="1"/>
          </p:cNvSpPr>
          <p:nvPr>
            <p:ph sz="half" idx="2"/>
          </p:nvPr>
        </p:nvSpPr>
        <p:spPr>
          <a:xfrm>
            <a:off x="6092904" y="1335846"/>
            <a:ext cx="5429738" cy="4920491"/>
          </a:xfrm>
        </p:spPr>
        <p:txBody>
          <a:bodyPr vert="horz" lIns="91440" tIns="45720" rIns="91440" bIns="45720" rtlCol="0" anchor="t">
            <a:normAutofit/>
          </a:bodyPr>
          <a:lstStyle/>
          <a:p>
            <a:pPr marL="0" indent="0">
              <a:buNone/>
            </a:pPr>
            <a:r>
              <a:rPr lang="en-US" sz="2000" dirty="0"/>
              <a:t>Minuteman Press of Canton, Federal Hill &amp; Crofton</a:t>
            </a:r>
            <a:endParaRPr lang="en-US" sz="2000">
              <a:ea typeface="+mj-lt"/>
              <a:cs typeface="+mj-lt"/>
            </a:endParaRPr>
          </a:p>
          <a:p>
            <a:pPr marL="0" indent="0">
              <a:buNone/>
            </a:pPr>
            <a:r>
              <a:rPr lang="en-US" sz="2000" dirty="0"/>
              <a:t>Pizza John’s</a:t>
            </a:r>
          </a:p>
          <a:p>
            <a:pPr marL="0" indent="0">
              <a:buNone/>
            </a:pPr>
            <a:r>
              <a:rPr lang="en-US" sz="2000" dirty="0"/>
              <a:t>Al Pollard</a:t>
            </a:r>
            <a:endParaRPr lang="en-US" sz="2000">
              <a:ea typeface="+mj-lt"/>
              <a:cs typeface="+mj-lt"/>
            </a:endParaRPr>
          </a:p>
          <a:p>
            <a:pPr marL="0" indent="0">
              <a:buNone/>
            </a:pPr>
            <a:r>
              <a:rPr lang="en-US" sz="2000" dirty="0"/>
              <a:t>Potomac Pizza Grill</a:t>
            </a:r>
            <a:endParaRPr lang="en-US" sz="2000">
              <a:ea typeface="+mj-lt"/>
              <a:cs typeface="+mj-lt"/>
            </a:endParaRPr>
          </a:p>
          <a:p>
            <a:pPr marL="0" indent="0">
              <a:buNone/>
            </a:pPr>
            <a:r>
              <a:rPr lang="en-US" sz="2000" dirty="0"/>
              <a:t>Reeder Insurance</a:t>
            </a:r>
            <a:endParaRPr lang="en-US" sz="2000">
              <a:ea typeface="+mj-lt"/>
              <a:cs typeface="+mj-lt"/>
            </a:endParaRPr>
          </a:p>
          <a:p>
            <a:pPr marL="0" indent="0">
              <a:buNone/>
            </a:pPr>
            <a:r>
              <a:rPr lang="en-US" sz="2000" dirty="0"/>
              <a:t>The Berkleigh</a:t>
            </a:r>
            <a:endParaRPr lang="en-US" sz="2000">
              <a:ea typeface="+mj-lt"/>
              <a:cs typeface="+mj-lt"/>
            </a:endParaRPr>
          </a:p>
          <a:p>
            <a:pPr marL="0" indent="0">
              <a:buNone/>
            </a:pPr>
            <a:r>
              <a:rPr lang="en-US" sz="2000" dirty="0"/>
              <a:t>Two Guys Grill &amp; Pub</a:t>
            </a:r>
            <a:endParaRPr lang="en-US" sz="2000">
              <a:ea typeface="+mj-lt"/>
              <a:cs typeface="+mj-lt"/>
            </a:endParaRPr>
          </a:p>
          <a:p>
            <a:pPr marL="0" indent="0">
              <a:buNone/>
            </a:pPr>
            <a:r>
              <a:rPr lang="en-US" sz="2000" dirty="0"/>
              <a:t>Ultimate Watersports</a:t>
            </a:r>
            <a:endParaRPr lang="en-US" sz="2000">
              <a:ea typeface="+mj-lt"/>
              <a:cs typeface="+mj-lt"/>
            </a:endParaRPr>
          </a:p>
          <a:p>
            <a:pPr marL="0" indent="0">
              <a:spcBef>
                <a:spcPts val="0"/>
              </a:spcBef>
              <a:buNone/>
            </a:pPr>
            <a:endParaRPr lang="en-US" dirty="0">
              <a:ea typeface="+mj-lt"/>
              <a:cs typeface="+mj-lt"/>
            </a:endParaRPr>
          </a:p>
          <a:p>
            <a:pPr marL="0" indent="0">
              <a:buNone/>
            </a:pPr>
            <a:endParaRPr lang="en-US" dirty="0"/>
          </a:p>
        </p:txBody>
      </p:sp>
    </p:spTree>
    <p:extLst>
      <p:ext uri="{BB962C8B-B14F-4D97-AF65-F5344CB8AC3E}">
        <p14:creationId xmlns:p14="http://schemas.microsoft.com/office/powerpoint/2010/main" val="4231983981"/>
      </p:ext>
    </p:extLst>
  </p:cSld>
  <p:clrMapOvr>
    <a:masterClrMapping/>
  </p:clrMapOvr>
  <p:transition advClick="0" advTm="5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7374-C9F9-4453-BD67-9D33127662A2}"/>
              </a:ext>
            </a:extLst>
          </p:cNvPr>
          <p:cNvSpPr>
            <a:spLocks noGrp="1"/>
          </p:cNvSpPr>
          <p:nvPr>
            <p:ph type="ctrTitle"/>
          </p:nvPr>
        </p:nvSpPr>
        <p:spPr>
          <a:xfrm>
            <a:off x="1282699" y="208138"/>
            <a:ext cx="9144000" cy="3911577"/>
          </a:xfrm>
        </p:spPr>
        <p:txBody>
          <a:bodyPr>
            <a:noAutofit/>
          </a:bodyPr>
          <a:lstStyle/>
          <a:p>
            <a:pPr algn="ctr"/>
            <a:r>
              <a:rPr lang="en-US" sz="2400" dirty="0"/>
              <a:t>The Chamber and our members value a strong workforce, and we want to recognize our wonderful educators for the important role they play in helping students succeed. </a:t>
            </a:r>
            <a:br>
              <a:rPr lang="en-US" sz="2000" dirty="0"/>
            </a:br>
            <a:br>
              <a:rPr lang="en-US" sz="2000" dirty="0"/>
            </a:br>
            <a:r>
              <a:rPr lang="en-US" sz="5400" dirty="0"/>
              <a:t>Thank You  </a:t>
            </a:r>
            <a:br>
              <a:rPr lang="en-US" sz="5400" dirty="0"/>
            </a:br>
            <a:r>
              <a:rPr lang="en-US" sz="5400" dirty="0"/>
              <a:t>For All You Do!</a:t>
            </a:r>
          </a:p>
        </p:txBody>
      </p:sp>
      <p:pic>
        <p:nvPicPr>
          <p:cNvPr id="5" name="Picture 4" descr="A picture containing lotion, food&#10;&#10;Description automatically generated">
            <a:extLst>
              <a:ext uri="{FF2B5EF4-FFF2-40B4-BE49-F238E27FC236}">
                <a16:creationId xmlns:a16="http://schemas.microsoft.com/office/drawing/2014/main" id="{5C3D6684-38DD-4C2E-8284-A8F124049C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09622" y="4290721"/>
            <a:ext cx="2694069" cy="1140018"/>
          </a:xfrm>
          <a:prstGeom prst="rect">
            <a:avLst/>
          </a:prstGeom>
        </p:spPr>
      </p:pic>
      <p:sp>
        <p:nvSpPr>
          <p:cNvPr id="6" name="Text Box 2">
            <a:extLst>
              <a:ext uri="{FF2B5EF4-FFF2-40B4-BE49-F238E27FC236}">
                <a16:creationId xmlns:a16="http://schemas.microsoft.com/office/drawing/2014/main" id="{6E680FDA-2902-4A19-97B8-8B7701D5656B}"/>
              </a:ext>
            </a:extLst>
          </p:cNvPr>
          <p:cNvSpPr txBox="1">
            <a:spLocks noChangeArrowheads="1"/>
          </p:cNvSpPr>
          <p:nvPr/>
        </p:nvSpPr>
        <p:spPr bwMode="auto">
          <a:xfrm>
            <a:off x="2068033" y="5293086"/>
            <a:ext cx="8163267" cy="1236232"/>
          </a:xfrm>
          <a:prstGeom prst="rect">
            <a:avLst/>
          </a:prstGeom>
          <a:no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cs typeface="Calibri" panose="020F0502020204030204" pitchFamily="34" charset="0"/>
              </a:rPr>
              <a:t>405 Williams Court, Suite 108, Baltimore, MD  21220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cs typeface="Calibri" panose="020F0502020204030204" pitchFamily="34" charset="0"/>
              </a:rPr>
              <a:t>Phone: 443-317-8763 Fax: 443-317-8772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cs typeface="Calibri" panose="020F0502020204030204" pitchFamily="34" charset="0"/>
              </a:rPr>
              <a:t>Email: info@chesapeakechamber.org	             www.chesapeakechamber.org</a:t>
            </a:r>
            <a:endParaRPr kumimoji="0" lang="en-US" altLang="en-US" sz="1600" b="0" i="0" u="none" strike="noStrike" cap="none" normalizeH="0" baseline="0" dirty="0">
              <a:ln>
                <a:noFill/>
              </a:ln>
              <a:solidFill>
                <a:schemeClr val="tx1"/>
              </a:solidFill>
              <a:effectLst/>
              <a:cs typeface="Calibri" panose="020F0502020204030204" pitchFamily="34" charset="0"/>
            </a:endParaRPr>
          </a:p>
        </p:txBody>
      </p:sp>
    </p:spTree>
    <p:extLst>
      <p:ext uri="{BB962C8B-B14F-4D97-AF65-F5344CB8AC3E}">
        <p14:creationId xmlns:p14="http://schemas.microsoft.com/office/powerpoint/2010/main" val="1707412508"/>
      </p:ext>
    </p:extLst>
  </p:cSld>
  <p:clrMapOvr>
    <a:masterClrMapping/>
  </p:clrMapOvr>
  <p:transition advClick="0" advTm="1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0DB-EF0C-4179-B7E7-78622AD8AFDC}"/>
              </a:ext>
            </a:extLst>
          </p:cNvPr>
          <p:cNvSpPr>
            <a:spLocks noGrp="1"/>
          </p:cNvSpPr>
          <p:nvPr>
            <p:ph type="title"/>
          </p:nvPr>
        </p:nvSpPr>
        <p:spPr>
          <a:xfrm>
            <a:off x="0" y="1"/>
            <a:ext cx="12191999" cy="1828800"/>
          </a:xfrm>
        </p:spPr>
        <p:txBody>
          <a:bodyPr/>
          <a:lstStyle/>
          <a:p>
            <a:pPr algn="ctr"/>
            <a:r>
              <a:rPr lang="en-US" dirty="0"/>
              <a:t>Selection Process</a:t>
            </a:r>
          </a:p>
        </p:txBody>
      </p:sp>
      <p:sp>
        <p:nvSpPr>
          <p:cNvPr id="3" name="Content Placeholder 2">
            <a:extLst>
              <a:ext uri="{FF2B5EF4-FFF2-40B4-BE49-F238E27FC236}">
                <a16:creationId xmlns:a16="http://schemas.microsoft.com/office/drawing/2014/main" id="{C07A15E7-4E5A-42C1-A864-BE6783E34C57}"/>
              </a:ext>
            </a:extLst>
          </p:cNvPr>
          <p:cNvSpPr>
            <a:spLocks noGrp="1"/>
          </p:cNvSpPr>
          <p:nvPr>
            <p:ph idx="1"/>
          </p:nvPr>
        </p:nvSpPr>
        <p:spPr>
          <a:xfrm>
            <a:off x="798512" y="914401"/>
            <a:ext cx="9387707" cy="5481483"/>
          </a:xfrm>
        </p:spPr>
        <p:txBody>
          <a:bodyPr vert="horz" lIns="91440" tIns="45720" rIns="91440" bIns="45720" rtlCol="0" anchor="t">
            <a:normAutofit lnSpcReduction="10000"/>
          </a:bodyPr>
          <a:lstStyle/>
          <a:p>
            <a:pPr marL="0" indent="0">
              <a:buNone/>
            </a:pPr>
            <a:r>
              <a:rPr lang="en-US" dirty="0"/>
              <a:t>Principals at all Chesapeake Gateway Chamber member schools have an opportunity to nominate an educator and a support person, and CCBC deans can nominate one professor from each department for the Awards for Excellence in Education.  </a:t>
            </a:r>
          </a:p>
          <a:p>
            <a:pPr marL="0" indent="0">
              <a:buNone/>
            </a:pPr>
            <a:r>
              <a:rPr lang="en-US" dirty="0"/>
              <a:t>All content which could identify the nominee or school is eliminated on all applications before scoring the nominations to keep everything fair and anonymous. </a:t>
            </a:r>
          </a:p>
          <a:p>
            <a:pPr marL="0" indent="0">
              <a:buNone/>
            </a:pPr>
            <a:r>
              <a:rPr lang="en-US" dirty="0"/>
              <a:t>Nominations are scored by members of the Workforce Development Committee. Committee members from high school do not evaluate high school nominees, and CCBC committee members do not evaluate CCBC nominees. </a:t>
            </a:r>
          </a:p>
          <a:p>
            <a:pPr marL="0" indent="0">
              <a:buNone/>
            </a:pPr>
            <a:r>
              <a:rPr lang="en-US" dirty="0"/>
              <a:t>Judges look for individuals who go above and beyond their job descriptions, implement unique and creative activities in their schools, contribute to the total school community and stand out in their fields.</a:t>
            </a:r>
          </a:p>
          <a:p>
            <a:pPr marL="0" indent="0">
              <a:buNone/>
            </a:pPr>
            <a:r>
              <a:rPr lang="en-US" dirty="0"/>
              <a:t>Recipients of this year’s awards include two top educators and two support staff members from K-12 schools and one professor from CCBC. Thanks to our generous sponsors, they will each receive $250. </a:t>
            </a:r>
          </a:p>
          <a:p>
            <a:pPr marL="0" indent="0">
              <a:buNone/>
            </a:pPr>
            <a:endParaRPr lang="en-US" dirty="0">
              <a:highlight>
                <a:srgbClr val="FFFF00"/>
              </a:highlight>
            </a:endParaRPr>
          </a:p>
        </p:txBody>
      </p:sp>
    </p:spTree>
    <p:extLst>
      <p:ext uri="{BB962C8B-B14F-4D97-AF65-F5344CB8AC3E}">
        <p14:creationId xmlns:p14="http://schemas.microsoft.com/office/powerpoint/2010/main" val="3015130206"/>
      </p:ext>
    </p:extLst>
  </p:cSld>
  <p:clrMapOvr>
    <a:masterClrMapping/>
  </p:clrMapOvr>
  <p:transition advClick="0" advTm="1500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07BD2C2-92C3-434D-8386-63ADE8176E0F}"/>
              </a:ext>
            </a:extLst>
          </p:cNvPr>
          <p:cNvSpPr>
            <a:spLocks noGrp="1"/>
          </p:cNvSpPr>
          <p:nvPr>
            <p:ph type="ctrTitle"/>
          </p:nvPr>
        </p:nvSpPr>
        <p:spPr>
          <a:xfrm>
            <a:off x="965505" y="623571"/>
            <a:ext cx="10260990" cy="3523885"/>
          </a:xfrm>
        </p:spPr>
        <p:txBody>
          <a:bodyPr>
            <a:normAutofit/>
          </a:bodyPr>
          <a:lstStyle/>
          <a:p>
            <a:pPr algn="ctr"/>
            <a:r>
              <a:rPr lang="en-US" sz="8000" u="sng"/>
              <a:t>Finalists</a:t>
            </a:r>
            <a:r>
              <a:rPr lang="en-US" sz="8000"/>
              <a:t> </a:t>
            </a:r>
            <a:br>
              <a:rPr lang="en-US" sz="8000"/>
            </a:br>
            <a:r>
              <a:rPr lang="en-US" sz="8000"/>
              <a:t>Teachers</a:t>
            </a:r>
          </a:p>
        </p:txBody>
      </p:sp>
      <p:sp>
        <p:nvSpPr>
          <p:cNvPr id="3" name="Subtitle 2">
            <a:extLst>
              <a:ext uri="{FF2B5EF4-FFF2-40B4-BE49-F238E27FC236}">
                <a16:creationId xmlns:a16="http://schemas.microsoft.com/office/drawing/2014/main" id="{6B616311-B5F5-4401-864C-36A18FEC9C11}"/>
              </a:ext>
            </a:extLst>
          </p:cNvPr>
          <p:cNvSpPr>
            <a:spLocks noGrp="1"/>
          </p:cNvSpPr>
          <p:nvPr>
            <p:ph type="subTitle" idx="1"/>
          </p:nvPr>
        </p:nvSpPr>
        <p:spPr>
          <a:xfrm>
            <a:off x="965505" y="4777380"/>
            <a:ext cx="10260990" cy="1209763"/>
          </a:xfrm>
        </p:spPr>
        <p:txBody>
          <a:bodyPr vert="horz" lIns="91440" tIns="45720" rIns="91440" bIns="45720" rtlCol="0" anchor="t">
            <a:noAutofit/>
          </a:bodyPr>
          <a:lstStyle/>
          <a:p>
            <a:pPr algn="ctr"/>
            <a:r>
              <a:rPr lang="en-US" sz="3600">
                <a:solidFill>
                  <a:schemeClr val="accent6">
                    <a:lumMod val="50000"/>
                  </a:schemeClr>
                </a:solidFill>
                <a:latin typeface="+mj-lt"/>
              </a:rPr>
              <a:t>Baltimore County</a:t>
            </a:r>
            <a:r>
              <a:rPr lang="en-US" sz="3600">
                <a:solidFill>
                  <a:schemeClr val="accent6">
                    <a:lumMod val="50000"/>
                  </a:schemeClr>
                </a:solidFill>
              </a:rPr>
              <a:t> </a:t>
            </a:r>
            <a:endParaRPr lang="en-US" sz="3600">
              <a:solidFill>
                <a:schemeClr val="accent6">
                  <a:lumMod val="50000"/>
                </a:schemeClr>
              </a:solidFill>
              <a:latin typeface="+mj-lt"/>
            </a:endParaRPr>
          </a:p>
          <a:p>
            <a:pPr algn="ctr"/>
            <a:r>
              <a:rPr lang="en-US" sz="3600">
                <a:solidFill>
                  <a:schemeClr val="accent6">
                    <a:lumMod val="50000"/>
                  </a:schemeClr>
                </a:solidFill>
                <a:latin typeface="+mj-lt"/>
              </a:rPr>
              <a:t>Public Schools</a:t>
            </a:r>
          </a:p>
        </p:txBody>
      </p:sp>
    </p:spTree>
    <p:extLst>
      <p:ext uri="{BB962C8B-B14F-4D97-AF65-F5344CB8AC3E}">
        <p14:creationId xmlns:p14="http://schemas.microsoft.com/office/powerpoint/2010/main" val="39207772"/>
      </p:ext>
    </p:extLst>
  </p:cSld>
  <p:clrMapOvr>
    <a:masterClrMapping/>
  </p:clrMapOvr>
  <p:transition advClick="0"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5400-E4A9-4C7F-A452-FDDAE7228D92}"/>
              </a:ext>
            </a:extLst>
          </p:cNvPr>
          <p:cNvSpPr>
            <a:spLocks noGrp="1"/>
          </p:cNvSpPr>
          <p:nvPr>
            <p:ph type="title"/>
          </p:nvPr>
        </p:nvSpPr>
        <p:spPr>
          <a:xfrm>
            <a:off x="648931" y="629266"/>
            <a:ext cx="4166510" cy="707165"/>
          </a:xfrm>
        </p:spPr>
        <p:txBody>
          <a:bodyPr>
            <a:normAutofit fontScale="90000"/>
          </a:bodyPr>
          <a:lstStyle/>
          <a:p>
            <a:r>
              <a:rPr lang="en-US" dirty="0"/>
              <a:t>Chris </a:t>
            </a:r>
            <a:r>
              <a:rPr lang="en-US" dirty="0" err="1"/>
              <a:t>Acab</a:t>
            </a:r>
            <a:endParaRPr lang="en-US" dirty="0"/>
          </a:p>
        </p:txBody>
      </p:sp>
      <p:sp>
        <p:nvSpPr>
          <p:cNvPr id="9" name="Content Placeholder 8">
            <a:extLst>
              <a:ext uri="{FF2B5EF4-FFF2-40B4-BE49-F238E27FC236}">
                <a16:creationId xmlns:a16="http://schemas.microsoft.com/office/drawing/2014/main" id="{BB14B5A0-BE0A-4130-B9F0-7C37F8C505FB}"/>
              </a:ext>
            </a:extLst>
          </p:cNvPr>
          <p:cNvSpPr>
            <a:spLocks noGrp="1"/>
          </p:cNvSpPr>
          <p:nvPr>
            <p:ph idx="1"/>
          </p:nvPr>
        </p:nvSpPr>
        <p:spPr>
          <a:xfrm>
            <a:off x="648932" y="1478233"/>
            <a:ext cx="4166509" cy="4532179"/>
          </a:xfrm>
        </p:spPr>
        <p:txBody>
          <a:bodyPr vert="horz" lIns="91440" tIns="45720" rIns="91440" bIns="45720" rtlCol="0" anchor="t">
            <a:normAutofit/>
          </a:bodyPr>
          <a:lstStyle/>
          <a:p>
            <a:r>
              <a:rPr lang="en-US" sz="2800" dirty="0"/>
              <a:t>Dependable, Respectful, Diligent, Dedicated</a:t>
            </a:r>
          </a:p>
          <a:p>
            <a:r>
              <a:rPr lang="en-US" sz="2800" dirty="0"/>
              <a:t>Chesapeake High School</a:t>
            </a:r>
          </a:p>
          <a:p>
            <a:r>
              <a:rPr lang="en-US" sz="2800" dirty="0"/>
              <a:t>Years Teaching: 3</a:t>
            </a:r>
          </a:p>
          <a:p>
            <a:r>
              <a:rPr lang="en-US" sz="2800" dirty="0"/>
              <a:t>Physical Education (Grades 9-12), Health (Grade 12)</a:t>
            </a:r>
            <a:endParaRPr lang="en-US" dirty="0"/>
          </a:p>
        </p:txBody>
      </p:sp>
      <p:sp>
        <p:nvSpPr>
          <p:cNvPr id="14"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Content Placeholder 4">
            <a:extLst>
              <a:ext uri="{FF2B5EF4-FFF2-40B4-BE49-F238E27FC236}">
                <a16:creationId xmlns:a16="http://schemas.microsoft.com/office/drawing/2014/main" id="{49CE3FC8-F102-460F-BCDD-A52F2EDEF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088" y="1440426"/>
            <a:ext cx="4377160" cy="4569986"/>
          </a:xfrm>
          <a:prstGeom prst="rect">
            <a:avLst/>
          </a:prstGeom>
          <a:effectLst/>
        </p:spPr>
      </p:pic>
      <p:sp>
        <p:nvSpPr>
          <p:cNvPr id="20" name="Rectangle 19">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73233138"/>
      </p:ext>
    </p:extLst>
  </p:cSld>
  <p:clrMapOvr>
    <a:masterClrMapping/>
  </p:clrMapOvr>
  <p:transition advClick="0"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6D07-F8B9-4CDA-8C3C-A40A6CA048E6}"/>
              </a:ext>
            </a:extLst>
          </p:cNvPr>
          <p:cNvSpPr>
            <a:spLocks noGrp="1"/>
          </p:cNvSpPr>
          <p:nvPr>
            <p:ph type="title"/>
          </p:nvPr>
        </p:nvSpPr>
        <p:spPr>
          <a:xfrm>
            <a:off x="741278" y="548331"/>
            <a:ext cx="5616217" cy="1622321"/>
          </a:xfrm>
        </p:spPr>
        <p:txBody>
          <a:bodyPr>
            <a:normAutofit/>
          </a:bodyPr>
          <a:lstStyle/>
          <a:p>
            <a:r>
              <a:rPr lang="en-US" dirty="0"/>
              <a:t>Amber Glover</a:t>
            </a:r>
          </a:p>
        </p:txBody>
      </p:sp>
      <p:sp>
        <p:nvSpPr>
          <p:cNvPr id="10" name="Content Placeholder 9">
            <a:extLst>
              <a:ext uri="{FF2B5EF4-FFF2-40B4-BE49-F238E27FC236}">
                <a16:creationId xmlns:a16="http://schemas.microsoft.com/office/drawing/2014/main" id="{D682D8D4-5EFA-49FC-9BF8-67A4E44D68C4}"/>
              </a:ext>
            </a:extLst>
          </p:cNvPr>
          <p:cNvSpPr>
            <a:spLocks noGrp="1"/>
          </p:cNvSpPr>
          <p:nvPr>
            <p:ph idx="1"/>
          </p:nvPr>
        </p:nvSpPr>
        <p:spPr>
          <a:xfrm>
            <a:off x="601278" y="1621777"/>
            <a:ext cx="5616216" cy="3614442"/>
          </a:xfrm>
        </p:spPr>
        <p:txBody>
          <a:bodyPr vert="horz" lIns="91440" tIns="45720" rIns="91440" bIns="45720" rtlCol="0" anchor="t">
            <a:normAutofit/>
          </a:bodyPr>
          <a:lstStyle/>
          <a:p>
            <a:r>
              <a:rPr lang="en-US" sz="2800" dirty="0"/>
              <a:t>Perceptive, Creative and Empathetic</a:t>
            </a:r>
          </a:p>
          <a:p>
            <a:r>
              <a:rPr lang="en-US" sz="2800" dirty="0"/>
              <a:t>Crossroads Center</a:t>
            </a:r>
          </a:p>
          <a:p>
            <a:r>
              <a:rPr lang="en-US" sz="2800" dirty="0"/>
              <a:t>Years Teaching: 12</a:t>
            </a:r>
          </a:p>
          <a:p>
            <a:r>
              <a:rPr lang="en-US" sz="2800" dirty="0"/>
              <a:t>Department Chair &amp; Teacher, Science Department</a:t>
            </a:r>
          </a:p>
        </p:txBody>
      </p:sp>
      <p:sp>
        <p:nvSpPr>
          <p:cNvPr id="26"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8" name="Rectangle 27">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2" name="Rectangle 31">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FC8A9B8-AC7E-C2FE-F0F8-8BDB443D5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681" y="1621777"/>
            <a:ext cx="3787041" cy="4739857"/>
          </a:xfrm>
          <a:prstGeom prst="rect">
            <a:avLst/>
          </a:prstGeom>
          <a:effectLst/>
        </p:spPr>
      </p:pic>
    </p:spTree>
    <p:extLst>
      <p:ext uri="{BB962C8B-B14F-4D97-AF65-F5344CB8AC3E}">
        <p14:creationId xmlns:p14="http://schemas.microsoft.com/office/powerpoint/2010/main" val="2685108433"/>
      </p:ext>
    </p:extLst>
  </p:cSld>
  <p:clrMapOvr>
    <a:masterClrMapping/>
  </p:clrMapOvr>
  <p:transition advClick="0" advTm="5000">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3">
      <a:dk1>
        <a:sysClr val="windowText" lastClr="000000"/>
      </a:dk1>
      <a:lt1>
        <a:sysClr val="window" lastClr="FFFFFF"/>
      </a:lt1>
      <a:dk2>
        <a:srgbClr val="0E5580"/>
      </a:dk2>
      <a:lt2>
        <a:srgbClr val="EBEBEB"/>
      </a:lt2>
      <a:accent1>
        <a:srgbClr val="00B050"/>
      </a:accent1>
      <a:accent2>
        <a:srgbClr val="E6C133"/>
      </a:accent2>
      <a:accent3>
        <a:srgbClr val="EF7A24"/>
      </a:accent3>
      <a:accent4>
        <a:srgbClr val="5AA0F5"/>
      </a:accent4>
      <a:accent5>
        <a:srgbClr val="75CEEC"/>
      </a:accent5>
      <a:accent6>
        <a:srgbClr val="65D6A0"/>
      </a:accent6>
      <a:hlink>
        <a:srgbClr val="00B050"/>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2BB25E5F263439588C34BB879D251" ma:contentTypeVersion="14" ma:contentTypeDescription="Create a new document." ma:contentTypeScope="" ma:versionID="543683b56b7964f556be1348f356b04e">
  <xsd:schema xmlns:xsd="http://www.w3.org/2001/XMLSchema" xmlns:xs="http://www.w3.org/2001/XMLSchema" xmlns:p="http://schemas.microsoft.com/office/2006/metadata/properties" xmlns:ns1="http://schemas.microsoft.com/sharepoint/v3" xmlns:ns3="07d2cb13-f53f-4747-8608-f4da10974101" xmlns:ns4="8db48490-584e-4398-a288-4237bcffaf57" targetNamespace="http://schemas.microsoft.com/office/2006/metadata/properties" ma:root="true" ma:fieldsID="90964765d09f773b3acef710c9780185" ns1:_="" ns3:_="" ns4:_="">
    <xsd:import namespace="http://schemas.microsoft.com/sharepoint/v3"/>
    <xsd:import namespace="07d2cb13-f53f-4747-8608-f4da10974101"/>
    <xsd:import namespace="8db48490-584e-4398-a288-4237bcffaf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d2cb13-f53f-4747-8608-f4da109741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b48490-584e-4398-a288-4237bcffaf5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41F982B-58F3-464C-AD9C-886E86C41E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7d2cb13-f53f-4747-8608-f4da10974101"/>
    <ds:schemaRef ds:uri="8db48490-584e-4398-a288-4237bcffaf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CA2219-A93D-4712-9E98-14C576882C6E}">
  <ds:schemaRefs>
    <ds:schemaRef ds:uri="http://schemas.microsoft.com/sharepoint/v3/contenttype/forms"/>
  </ds:schemaRefs>
</ds:datastoreItem>
</file>

<file path=customXml/itemProps3.xml><?xml version="1.0" encoding="utf-8"?>
<ds:datastoreItem xmlns:ds="http://schemas.openxmlformats.org/officeDocument/2006/customXml" ds:itemID="{56C33E4E-5310-4D8F-8E75-71CAC7728166}">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purl.org/dc/terms/"/>
    <ds:schemaRef ds:uri="http://purl.org/dc/dcmitype/"/>
    <ds:schemaRef ds:uri="07d2cb13-f53f-4747-8608-f4da10974101"/>
    <ds:schemaRef ds:uri="8db48490-584e-4398-a288-4237bcffaf57"/>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2360</TotalTime>
  <Words>1946</Words>
  <Application>Microsoft Office PowerPoint</Application>
  <PresentationFormat>Widescreen</PresentationFormat>
  <Paragraphs>313</Paragraphs>
  <Slides>50</Slides>
  <Notes>1</Notes>
  <HiddenSlides>0</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Ion</vt:lpstr>
      <vt:lpstr>Annual Awards for  Excellence in Education</vt:lpstr>
      <vt:lpstr>Program</vt:lpstr>
      <vt:lpstr>Welcome</vt:lpstr>
      <vt:lpstr>Sponsors A sincere thank you goes to all our sponsors and donors.  Without your support, this event would not be possible. </vt:lpstr>
      <vt:lpstr>Event Donors</vt:lpstr>
      <vt:lpstr>Selection Process</vt:lpstr>
      <vt:lpstr>Finalists  Teachers</vt:lpstr>
      <vt:lpstr>Chris Acab</vt:lpstr>
      <vt:lpstr>Amber Glover</vt:lpstr>
      <vt:lpstr>Jason Handlir</vt:lpstr>
      <vt:lpstr>Richard Hinal</vt:lpstr>
      <vt:lpstr>Renee Johannes</vt:lpstr>
      <vt:lpstr>Elizabeth McLaughlin</vt:lpstr>
      <vt:lpstr>Veronica Rider</vt:lpstr>
      <vt:lpstr>Lindsay Schulz</vt:lpstr>
      <vt:lpstr>MaryEllen Sittner</vt:lpstr>
      <vt:lpstr>Dawn Sollenberger</vt:lpstr>
      <vt:lpstr>Richelle Sprouse</vt:lpstr>
      <vt:lpstr>Recipients  Teachers</vt:lpstr>
      <vt:lpstr>PowerPoint Presentation</vt:lpstr>
      <vt:lpstr> </vt:lpstr>
      <vt:lpstr>Finalists  Professors</vt:lpstr>
      <vt:lpstr>Jessica Brown-Strott</vt:lpstr>
      <vt:lpstr>Dr. Pauline Hamilton</vt:lpstr>
      <vt:lpstr>Recipient Professors</vt:lpstr>
      <vt:lpstr>PowerPoint Presentation</vt:lpstr>
      <vt:lpstr>Finalists  Support Professionals</vt:lpstr>
      <vt:lpstr>Laurey Dobson</vt:lpstr>
      <vt:lpstr>David DuBose</vt:lpstr>
      <vt:lpstr>Amy Eubert</vt:lpstr>
      <vt:lpstr>Kristina Johns</vt:lpstr>
      <vt:lpstr>Denise Lucas</vt:lpstr>
      <vt:lpstr>Valerie Markey</vt:lpstr>
      <vt:lpstr>Stefanie Paige</vt:lpstr>
      <vt:lpstr>Andrea Ruffin</vt:lpstr>
      <vt:lpstr>Suzanne R. Spangler</vt:lpstr>
      <vt:lpstr>Marlene Walters</vt:lpstr>
      <vt:lpstr>Recipients  Support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Workforce Development Committee</vt:lpstr>
      <vt:lpstr>Chesapeake Gateway Chamber of Commerce Leadership</vt:lpstr>
      <vt:lpstr>PowerPoint Presentation</vt:lpstr>
      <vt:lpstr>The Chamber and our members value a strong workforce, and we want to recognize our wonderful educators for the important role they play in helping students succeed.   Thank You   For All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for  Excellence in Education</dc:title>
  <dc:creator>Bushee, Samantha E.</dc:creator>
  <cp:lastModifiedBy>Cherry, Emilie M.</cp:lastModifiedBy>
  <cp:revision>171</cp:revision>
  <dcterms:created xsi:type="dcterms:W3CDTF">2020-06-09T18:32:33Z</dcterms:created>
  <dcterms:modified xsi:type="dcterms:W3CDTF">2022-09-07T18:56:58Z</dcterms:modified>
</cp:coreProperties>
</file>